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Layouts/slideLayout3.xml" ContentType="application/vnd.openxmlformats-officedocument.presentationml.slideLayout+xml"/>
  <Default Extension="jpeg" ContentType="image/jpeg"/>
  <Default Extension="emf" ContentType="image/x-emf"/>
  <Override PartName="/ppt/notesSlides/notesSlide17.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0"/>
  </p:notesMasterIdLst>
  <p:sldIdLst>
    <p:sldId id="256" r:id="rId2"/>
    <p:sldId id="261" r:id="rId3"/>
    <p:sldId id="259" r:id="rId4"/>
    <p:sldId id="264" r:id="rId5"/>
    <p:sldId id="262" r:id="rId6"/>
    <p:sldId id="260" r:id="rId7"/>
    <p:sldId id="257" r:id="rId8"/>
    <p:sldId id="258" r:id="rId9"/>
    <p:sldId id="263" r:id="rId10"/>
    <p:sldId id="272" r:id="rId11"/>
    <p:sldId id="265" r:id="rId12"/>
    <p:sldId id="269" r:id="rId13"/>
    <p:sldId id="268" r:id="rId14"/>
    <p:sldId id="274" r:id="rId15"/>
    <p:sldId id="275" r:id="rId16"/>
    <p:sldId id="276" r:id="rId17"/>
    <p:sldId id="271" r:id="rId18"/>
    <p:sldId id="273" r:id="rId19"/>
  </p:sldIdLst>
  <p:sldSz cx="9144000" cy="6858000" type="screen4x3"/>
  <p:notesSz cx="7104063" cy="10234613"/>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34" autoAdjust="0"/>
    <p:restoredTop sz="74640" autoAdjust="0"/>
  </p:normalViewPr>
  <p:slideViewPr>
    <p:cSldViewPr>
      <p:cViewPr varScale="1">
        <p:scale>
          <a:sx n="37" d="100"/>
          <a:sy n="37" d="100"/>
        </p:scale>
        <p:origin x="-882"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954"/>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3078427" cy="511731"/>
          </a:xfrm>
          <a:prstGeom prst="rect">
            <a:avLst/>
          </a:prstGeom>
        </p:spPr>
        <p:txBody>
          <a:bodyPr vert="horz" lIns="99075" tIns="49538" rIns="99075" bIns="49538" rtlCol="0"/>
          <a:lstStyle>
            <a:lvl1pPr algn="l">
              <a:defRPr sz="1300"/>
            </a:lvl1pPr>
          </a:lstStyle>
          <a:p>
            <a:endParaRPr lang="sv-SE"/>
          </a:p>
        </p:txBody>
      </p:sp>
      <p:sp>
        <p:nvSpPr>
          <p:cNvPr id="3" name="Platshållare för datum 2"/>
          <p:cNvSpPr>
            <a:spLocks noGrp="1"/>
          </p:cNvSpPr>
          <p:nvPr>
            <p:ph type="dt" idx="1"/>
          </p:nvPr>
        </p:nvSpPr>
        <p:spPr>
          <a:xfrm>
            <a:off x="4023992" y="0"/>
            <a:ext cx="3078427" cy="511731"/>
          </a:xfrm>
          <a:prstGeom prst="rect">
            <a:avLst/>
          </a:prstGeom>
        </p:spPr>
        <p:txBody>
          <a:bodyPr vert="horz" lIns="99075" tIns="49538" rIns="99075" bIns="49538" rtlCol="0"/>
          <a:lstStyle>
            <a:lvl1pPr algn="r">
              <a:defRPr sz="1300"/>
            </a:lvl1pPr>
          </a:lstStyle>
          <a:p>
            <a:fld id="{D562E61E-E77B-4B92-8185-0C8A4749AA7E}" type="datetimeFigureOut">
              <a:rPr lang="sv-SE" smtClean="0"/>
              <a:pPr/>
              <a:t>2011-03-07</a:t>
            </a:fld>
            <a:endParaRPr lang="sv-SE"/>
          </a:p>
        </p:txBody>
      </p:sp>
      <p:sp>
        <p:nvSpPr>
          <p:cNvPr id="4" name="Platshållare för bildobjekt 3"/>
          <p:cNvSpPr>
            <a:spLocks noGrp="1" noRot="1" noChangeAspect="1"/>
          </p:cNvSpPr>
          <p:nvPr>
            <p:ph type="sldImg" idx="2"/>
          </p:nvPr>
        </p:nvSpPr>
        <p:spPr>
          <a:xfrm>
            <a:off x="995363" y="768350"/>
            <a:ext cx="5113337" cy="3836988"/>
          </a:xfrm>
          <a:prstGeom prst="rect">
            <a:avLst/>
          </a:prstGeom>
          <a:noFill/>
          <a:ln w="12700">
            <a:solidFill>
              <a:prstClr val="black"/>
            </a:solidFill>
          </a:ln>
        </p:spPr>
        <p:txBody>
          <a:bodyPr vert="horz" lIns="99075" tIns="49538" rIns="99075" bIns="49538" rtlCol="0" anchor="ctr"/>
          <a:lstStyle/>
          <a:p>
            <a:endParaRPr lang="sv-SE"/>
          </a:p>
        </p:txBody>
      </p:sp>
      <p:sp>
        <p:nvSpPr>
          <p:cNvPr id="5" name="Platshållare för anteckningar 4"/>
          <p:cNvSpPr>
            <a:spLocks noGrp="1"/>
          </p:cNvSpPr>
          <p:nvPr>
            <p:ph type="body" sz="quarter" idx="3"/>
          </p:nvPr>
        </p:nvSpPr>
        <p:spPr>
          <a:xfrm>
            <a:off x="710407" y="4861441"/>
            <a:ext cx="5683250" cy="4605576"/>
          </a:xfrm>
          <a:prstGeom prst="rect">
            <a:avLst/>
          </a:prstGeom>
        </p:spPr>
        <p:txBody>
          <a:bodyPr vert="horz" lIns="99075" tIns="49538" rIns="99075" bIns="49538"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6" name="Platshållare för sidfot 5"/>
          <p:cNvSpPr>
            <a:spLocks noGrp="1"/>
          </p:cNvSpPr>
          <p:nvPr>
            <p:ph type="ftr" sz="quarter" idx="4"/>
          </p:nvPr>
        </p:nvSpPr>
        <p:spPr>
          <a:xfrm>
            <a:off x="0" y="9721106"/>
            <a:ext cx="3078427" cy="511731"/>
          </a:xfrm>
          <a:prstGeom prst="rect">
            <a:avLst/>
          </a:prstGeom>
        </p:spPr>
        <p:txBody>
          <a:bodyPr vert="horz" lIns="99075" tIns="49538" rIns="99075" bIns="49538" rtlCol="0" anchor="b"/>
          <a:lstStyle>
            <a:lvl1pPr algn="l">
              <a:defRPr sz="1300"/>
            </a:lvl1pPr>
          </a:lstStyle>
          <a:p>
            <a:endParaRPr lang="sv-SE"/>
          </a:p>
        </p:txBody>
      </p:sp>
      <p:sp>
        <p:nvSpPr>
          <p:cNvPr id="7" name="Platshållare för bildnummer 6"/>
          <p:cNvSpPr>
            <a:spLocks noGrp="1"/>
          </p:cNvSpPr>
          <p:nvPr>
            <p:ph type="sldNum" sz="quarter" idx="5"/>
          </p:nvPr>
        </p:nvSpPr>
        <p:spPr>
          <a:xfrm>
            <a:off x="4023992" y="9721106"/>
            <a:ext cx="3078427" cy="511731"/>
          </a:xfrm>
          <a:prstGeom prst="rect">
            <a:avLst/>
          </a:prstGeom>
        </p:spPr>
        <p:txBody>
          <a:bodyPr vert="horz" lIns="99075" tIns="49538" rIns="99075" bIns="49538" rtlCol="0" anchor="b"/>
          <a:lstStyle>
            <a:lvl1pPr algn="r">
              <a:defRPr sz="1300"/>
            </a:lvl1pPr>
          </a:lstStyle>
          <a:p>
            <a:fld id="{D3A5B225-FAFB-47A9-AFFE-7284ECEA76F8}" type="slidenum">
              <a:rPr lang="sv-SE" smtClean="0"/>
              <a:pPr/>
              <a:t>‹Nº›</a:t>
            </a:fld>
            <a:endParaRPr lang="sv-SE"/>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endParaRPr lang="sv-SE" dirty="0"/>
          </a:p>
        </p:txBody>
      </p:sp>
      <p:sp>
        <p:nvSpPr>
          <p:cNvPr id="4" name="Platshållare för bildnummer 3"/>
          <p:cNvSpPr>
            <a:spLocks noGrp="1"/>
          </p:cNvSpPr>
          <p:nvPr>
            <p:ph type="sldNum" sz="quarter" idx="10"/>
          </p:nvPr>
        </p:nvSpPr>
        <p:spPr/>
        <p:txBody>
          <a:bodyPr/>
          <a:lstStyle/>
          <a:p>
            <a:fld id="{D3A5B225-FAFB-47A9-AFFE-7284ECEA76F8}" type="slidenum">
              <a:rPr lang="sv-SE" smtClean="0"/>
              <a:pPr/>
              <a:t>1</a:t>
            </a:fld>
            <a:endParaRPr lang="sv-SE"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endParaRPr lang="sv-SE" dirty="0"/>
          </a:p>
        </p:txBody>
      </p:sp>
      <p:sp>
        <p:nvSpPr>
          <p:cNvPr id="4" name="Platshållare för bildnummer 3"/>
          <p:cNvSpPr>
            <a:spLocks noGrp="1"/>
          </p:cNvSpPr>
          <p:nvPr>
            <p:ph type="sldNum" sz="quarter" idx="10"/>
          </p:nvPr>
        </p:nvSpPr>
        <p:spPr/>
        <p:txBody>
          <a:bodyPr/>
          <a:lstStyle/>
          <a:p>
            <a:fld id="{D3A5B225-FAFB-47A9-AFFE-7284ECEA76F8}" type="slidenum">
              <a:rPr lang="sv-SE" smtClean="0"/>
              <a:pPr/>
              <a:t>10</a:t>
            </a:fld>
            <a:endParaRPr lang="sv-SE"/>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r>
              <a:rPr lang="en-US" dirty="0" smtClean="0"/>
              <a:t>Kobe Steel, under an integrated management system, is the only company in the world to be self-sufficient in the supply of the main materials for pressure vessels such as forged shells, heavy steel plates and even welding materials.</a:t>
            </a:r>
          </a:p>
          <a:p>
            <a:r>
              <a:rPr lang="en-US" dirty="0" smtClean="0"/>
              <a:t>With our high level of technology, developed through decades of experience in the manufacture of pressure vessels, and through the cooperation between our materials divisions including the welding division, we deliver the world's highest quality pressure vessels to oil refineries and a variety of chemical plants.</a:t>
            </a:r>
          </a:p>
          <a:p>
            <a:r>
              <a:rPr lang="en-US" dirty="0" smtClean="0"/>
              <a:t>Since 1967, Kobe Steel has been manufacturing desulphurization and hydro cracking reactors and delivering them to oil refineries around the world.</a:t>
            </a:r>
            <a:endParaRPr lang="en-US" dirty="0"/>
          </a:p>
        </p:txBody>
      </p:sp>
      <p:sp>
        <p:nvSpPr>
          <p:cNvPr id="4" name="Platshållare för bildnummer 3"/>
          <p:cNvSpPr>
            <a:spLocks noGrp="1"/>
          </p:cNvSpPr>
          <p:nvPr>
            <p:ph type="sldNum" sz="quarter" idx="10"/>
          </p:nvPr>
        </p:nvSpPr>
        <p:spPr/>
        <p:txBody>
          <a:bodyPr/>
          <a:lstStyle/>
          <a:p>
            <a:fld id="{D3A5B225-FAFB-47A9-AFFE-7284ECEA76F8}" type="slidenum">
              <a:rPr lang="sv-SE" smtClean="0"/>
              <a:pPr/>
              <a:t>11</a:t>
            </a:fld>
            <a:endParaRPr lang="sv-SE"/>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r>
              <a:rPr lang="en-US" dirty="0" smtClean="0"/>
              <a:t>The pressure vessel manufacturing plant is located at the Takasago Works (Takasago City, Hyogo Prefecture) of Kobe Steel, and the 2,000 ton final assembly plant is located in Harima Works (Harima-</a:t>
            </a:r>
            <a:r>
              <a:rPr lang="en-US" dirty="0" err="1" smtClean="0"/>
              <a:t>cho</a:t>
            </a:r>
            <a:r>
              <a:rPr lang="en-US" dirty="0" smtClean="0"/>
              <a:t>, Hyogo Prefecture) about 10km east of Takasago Works. Takasago Works is capable of manufacturing and shipping pressure vessels up to 1,050 tons, while Harima Plant is for final assembling of super large pressure vessels exceeding 1,050 tons.</a:t>
            </a:r>
          </a:p>
          <a:p>
            <a:endParaRPr lang="en-US" dirty="0" smtClean="0"/>
          </a:p>
          <a:p>
            <a:r>
              <a:rPr lang="en-US" dirty="0" smtClean="0"/>
              <a:t>Authorized quality assurance system from ASME and others.</a:t>
            </a:r>
          </a:p>
          <a:p>
            <a:r>
              <a:rPr lang="en-US" dirty="0" smtClean="0"/>
              <a:t>The quality assurance system of Kobe Steel's pressure vessel plant is authorized under the following codes:</a:t>
            </a:r>
            <a:br>
              <a:rPr lang="en-US" dirty="0" smtClean="0"/>
            </a:br>
            <a:r>
              <a:rPr lang="en-US" dirty="0" smtClean="0"/>
              <a:t>ASME U, U2, U3</a:t>
            </a:r>
            <a:br>
              <a:rPr lang="en-US" dirty="0" smtClean="0"/>
            </a:br>
            <a:r>
              <a:rPr lang="en-US" dirty="0" smtClean="0"/>
              <a:t>TUV</a:t>
            </a:r>
            <a:br>
              <a:rPr lang="en-US" dirty="0" smtClean="0"/>
            </a:br>
            <a:r>
              <a:rPr lang="en-US" dirty="0" smtClean="0"/>
              <a:t>ISO 9001, ISO 14001</a:t>
            </a:r>
            <a:br>
              <a:rPr lang="en-US" dirty="0" smtClean="0"/>
            </a:br>
            <a:r>
              <a:rPr lang="en-US" dirty="0" smtClean="0"/>
              <a:t>Manufacture License of Special Equipment (Pressure Vessel) People's Republic of China</a:t>
            </a:r>
            <a:br>
              <a:rPr lang="en-US" dirty="0" smtClean="0"/>
            </a:br>
            <a:r>
              <a:rPr lang="en-US" dirty="0" smtClean="0"/>
              <a:t>KGS for pressure vessel manufacture </a:t>
            </a:r>
            <a:br>
              <a:rPr lang="en-US" dirty="0" smtClean="0"/>
            </a:br>
            <a:endParaRPr lang="sv-SE" dirty="0"/>
          </a:p>
        </p:txBody>
      </p:sp>
      <p:sp>
        <p:nvSpPr>
          <p:cNvPr id="4" name="Platshållare för bildnummer 3"/>
          <p:cNvSpPr>
            <a:spLocks noGrp="1"/>
          </p:cNvSpPr>
          <p:nvPr>
            <p:ph type="sldNum" sz="quarter" idx="10"/>
          </p:nvPr>
        </p:nvSpPr>
        <p:spPr/>
        <p:txBody>
          <a:bodyPr/>
          <a:lstStyle/>
          <a:p>
            <a:fld id="{D3A5B225-FAFB-47A9-AFFE-7284ECEA76F8}" type="slidenum">
              <a:rPr lang="sv-SE" smtClean="0"/>
              <a:pPr/>
              <a:t>12</a:t>
            </a:fld>
            <a:endParaRPr lang="sv-S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endParaRPr lang="sv-SE"/>
          </a:p>
        </p:txBody>
      </p:sp>
      <p:sp>
        <p:nvSpPr>
          <p:cNvPr id="4" name="Platshållare för bildnummer 3"/>
          <p:cNvSpPr>
            <a:spLocks noGrp="1"/>
          </p:cNvSpPr>
          <p:nvPr>
            <p:ph type="sldNum" sz="quarter" idx="10"/>
          </p:nvPr>
        </p:nvSpPr>
        <p:spPr/>
        <p:txBody>
          <a:bodyPr/>
          <a:lstStyle/>
          <a:p>
            <a:fld id="{D3A5B225-FAFB-47A9-AFFE-7284ECEA76F8}" type="slidenum">
              <a:rPr lang="sv-SE" smtClean="0"/>
              <a:pPr/>
              <a:t>13</a:t>
            </a:fld>
            <a:endParaRPr lang="sv-S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endParaRPr lang="sv-SE"/>
          </a:p>
        </p:txBody>
      </p:sp>
      <p:sp>
        <p:nvSpPr>
          <p:cNvPr id="4" name="Platshållare för bildnummer 3"/>
          <p:cNvSpPr>
            <a:spLocks noGrp="1"/>
          </p:cNvSpPr>
          <p:nvPr>
            <p:ph type="sldNum" sz="quarter" idx="10"/>
          </p:nvPr>
        </p:nvSpPr>
        <p:spPr/>
        <p:txBody>
          <a:bodyPr/>
          <a:lstStyle/>
          <a:p>
            <a:fld id="{D3A5B225-FAFB-47A9-AFFE-7284ECEA76F8}" type="slidenum">
              <a:rPr lang="sv-SE" smtClean="0"/>
              <a:pPr/>
              <a:t>14</a:t>
            </a:fld>
            <a:endParaRPr lang="sv-S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endParaRPr lang="sv-SE"/>
          </a:p>
        </p:txBody>
      </p:sp>
      <p:sp>
        <p:nvSpPr>
          <p:cNvPr id="4" name="Platshållare för bildnummer 3"/>
          <p:cNvSpPr>
            <a:spLocks noGrp="1"/>
          </p:cNvSpPr>
          <p:nvPr>
            <p:ph type="sldNum" sz="quarter" idx="10"/>
          </p:nvPr>
        </p:nvSpPr>
        <p:spPr/>
        <p:txBody>
          <a:bodyPr/>
          <a:lstStyle/>
          <a:p>
            <a:fld id="{D3A5B225-FAFB-47A9-AFFE-7284ECEA76F8}" type="slidenum">
              <a:rPr lang="sv-SE" smtClean="0"/>
              <a:pPr/>
              <a:t>15</a:t>
            </a:fld>
            <a:endParaRPr lang="sv-S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endParaRPr lang="sv-SE"/>
          </a:p>
        </p:txBody>
      </p:sp>
      <p:sp>
        <p:nvSpPr>
          <p:cNvPr id="4" name="Platshållare för bildnummer 3"/>
          <p:cNvSpPr>
            <a:spLocks noGrp="1"/>
          </p:cNvSpPr>
          <p:nvPr>
            <p:ph type="sldNum" sz="quarter" idx="10"/>
          </p:nvPr>
        </p:nvSpPr>
        <p:spPr/>
        <p:txBody>
          <a:bodyPr/>
          <a:lstStyle/>
          <a:p>
            <a:fld id="{D3A5B225-FAFB-47A9-AFFE-7284ECEA76F8}" type="slidenum">
              <a:rPr lang="sv-SE" smtClean="0"/>
              <a:pPr/>
              <a:t>16</a:t>
            </a:fld>
            <a:endParaRPr lang="sv-S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endParaRPr lang="sv-SE"/>
          </a:p>
        </p:txBody>
      </p:sp>
      <p:sp>
        <p:nvSpPr>
          <p:cNvPr id="4" name="Platshållare för bildnummer 3"/>
          <p:cNvSpPr>
            <a:spLocks noGrp="1"/>
          </p:cNvSpPr>
          <p:nvPr>
            <p:ph type="sldNum" sz="quarter" idx="10"/>
          </p:nvPr>
        </p:nvSpPr>
        <p:spPr/>
        <p:txBody>
          <a:bodyPr/>
          <a:lstStyle/>
          <a:p>
            <a:fld id="{D3A5B225-FAFB-47A9-AFFE-7284ECEA76F8}" type="slidenum">
              <a:rPr lang="sv-SE" smtClean="0"/>
              <a:pPr/>
              <a:t>17</a:t>
            </a:fld>
            <a:endParaRPr lang="sv-S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endParaRPr lang="sv-SE"/>
          </a:p>
        </p:txBody>
      </p:sp>
      <p:sp>
        <p:nvSpPr>
          <p:cNvPr id="4" name="Platshållare för bildnummer 3"/>
          <p:cNvSpPr>
            <a:spLocks noGrp="1"/>
          </p:cNvSpPr>
          <p:nvPr>
            <p:ph type="sldNum" sz="quarter" idx="10"/>
          </p:nvPr>
        </p:nvSpPr>
        <p:spPr/>
        <p:txBody>
          <a:bodyPr/>
          <a:lstStyle/>
          <a:p>
            <a:fld id="{D3A5B225-FAFB-47A9-AFFE-7284ECEA76F8}" type="slidenum">
              <a:rPr lang="sv-SE" smtClean="0"/>
              <a:pPr/>
              <a:t>18</a:t>
            </a:fld>
            <a:endParaRPr lang="sv-S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endParaRPr lang="sv-SE"/>
          </a:p>
        </p:txBody>
      </p:sp>
      <p:sp>
        <p:nvSpPr>
          <p:cNvPr id="4" name="Platshållare för bildnummer 3"/>
          <p:cNvSpPr>
            <a:spLocks noGrp="1"/>
          </p:cNvSpPr>
          <p:nvPr>
            <p:ph type="sldNum" sz="quarter" idx="10"/>
          </p:nvPr>
        </p:nvSpPr>
        <p:spPr/>
        <p:txBody>
          <a:bodyPr/>
          <a:lstStyle/>
          <a:p>
            <a:fld id="{D3A5B225-FAFB-47A9-AFFE-7284ECEA76F8}" type="slidenum">
              <a:rPr lang="sv-SE" smtClean="0"/>
              <a:pPr/>
              <a:t>2</a:t>
            </a:fld>
            <a:endParaRPr lang="sv-SE"/>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r>
              <a:rPr lang="en-GB" noProof="0" dirty="0" err="1" smtClean="0"/>
              <a:t>Desde</a:t>
            </a:r>
            <a:r>
              <a:rPr lang="en-GB" noProof="0" dirty="0" smtClean="0"/>
              <a:t> </a:t>
            </a:r>
            <a:r>
              <a:rPr lang="en-GB" noProof="0" dirty="0" smtClean="0"/>
              <a:t>1994 </a:t>
            </a:r>
            <a:r>
              <a:rPr lang="en-GB" noProof="0" dirty="0" err="1" smtClean="0"/>
              <a:t>hasta</a:t>
            </a:r>
            <a:r>
              <a:rPr lang="en-GB" noProof="0" dirty="0" smtClean="0"/>
              <a:t> </a:t>
            </a:r>
            <a:r>
              <a:rPr lang="en-GB" noProof="0" dirty="0" smtClean="0"/>
              <a:t>2006 Kobelco</a:t>
            </a:r>
            <a:r>
              <a:rPr lang="en-GB" baseline="0" noProof="0" dirty="0" smtClean="0"/>
              <a:t> Welding of Europe </a:t>
            </a:r>
            <a:r>
              <a:rPr lang="en-GB" baseline="0" noProof="0" dirty="0" err="1" smtClean="0"/>
              <a:t>producia</a:t>
            </a:r>
            <a:r>
              <a:rPr lang="en-GB" baseline="0" noProof="0" dirty="0" smtClean="0"/>
              <a:t> </a:t>
            </a:r>
            <a:r>
              <a:rPr lang="en-GB" baseline="0" noProof="0" dirty="0" smtClean="0"/>
              <a:t>SS FCW</a:t>
            </a:r>
          </a:p>
          <a:p>
            <a:r>
              <a:rPr lang="en-GB" baseline="0" noProof="0" dirty="0" smtClean="0"/>
              <a:t>Durante </a:t>
            </a:r>
            <a:r>
              <a:rPr lang="en-GB" baseline="0" noProof="0" dirty="0" smtClean="0"/>
              <a:t>2005 </a:t>
            </a:r>
            <a:r>
              <a:rPr lang="en-GB" baseline="0" noProof="0" dirty="0" smtClean="0"/>
              <a:t>la </a:t>
            </a:r>
            <a:r>
              <a:rPr lang="en-GB" baseline="0" noProof="0" dirty="0" err="1" smtClean="0"/>
              <a:t>planta</a:t>
            </a:r>
            <a:r>
              <a:rPr lang="en-GB" baseline="0" noProof="0" dirty="0" smtClean="0"/>
              <a:t> </a:t>
            </a:r>
            <a:r>
              <a:rPr lang="en-GB" baseline="0" noProof="0" dirty="0" err="1" smtClean="0"/>
              <a:t>fue</a:t>
            </a:r>
            <a:r>
              <a:rPr lang="en-GB" baseline="0" noProof="0" dirty="0" smtClean="0"/>
              <a:t> </a:t>
            </a:r>
            <a:r>
              <a:rPr lang="en-GB" baseline="0" noProof="0" dirty="0" err="1" smtClean="0"/>
              <a:t>ampliada</a:t>
            </a:r>
            <a:r>
              <a:rPr lang="en-GB" baseline="0" noProof="0" dirty="0" smtClean="0"/>
              <a:t> </a:t>
            </a:r>
            <a:r>
              <a:rPr lang="en-GB" baseline="0" noProof="0" dirty="0" err="1" smtClean="0"/>
              <a:t>para</a:t>
            </a:r>
            <a:r>
              <a:rPr lang="en-GB" baseline="0" noProof="0" dirty="0" smtClean="0"/>
              <a:t> </a:t>
            </a:r>
            <a:r>
              <a:rPr lang="en-GB" baseline="0" noProof="0" dirty="0" err="1" smtClean="0"/>
              <a:t>dar</a:t>
            </a:r>
            <a:r>
              <a:rPr lang="en-GB" baseline="0" noProof="0" dirty="0" smtClean="0"/>
              <a:t> </a:t>
            </a:r>
            <a:r>
              <a:rPr lang="en-GB" baseline="0" noProof="0" dirty="0" err="1" smtClean="0"/>
              <a:t>espacio</a:t>
            </a:r>
            <a:r>
              <a:rPr lang="en-GB" baseline="0" noProof="0" dirty="0" smtClean="0"/>
              <a:t> a </a:t>
            </a:r>
            <a:r>
              <a:rPr lang="en-GB" baseline="0" noProof="0" dirty="0" smtClean="0"/>
              <a:t>MS drawing lines, spooling and packing facilities, </a:t>
            </a:r>
            <a:r>
              <a:rPr lang="en-GB" baseline="0" noProof="0" dirty="0" smtClean="0"/>
              <a:t>e </a:t>
            </a:r>
            <a:r>
              <a:rPr lang="en-GB" baseline="0" noProof="0" dirty="0" err="1" smtClean="0"/>
              <a:t>incrementar</a:t>
            </a:r>
            <a:r>
              <a:rPr lang="en-GB" baseline="0" noProof="0" dirty="0" smtClean="0"/>
              <a:t> la </a:t>
            </a:r>
            <a:r>
              <a:rPr lang="en-GB" baseline="0" noProof="0" dirty="0" err="1" smtClean="0"/>
              <a:t>capacidad</a:t>
            </a:r>
            <a:r>
              <a:rPr lang="en-GB" baseline="0" noProof="0" dirty="0" smtClean="0"/>
              <a:t> del </a:t>
            </a:r>
            <a:r>
              <a:rPr lang="en-GB" baseline="0" noProof="0" dirty="0" err="1" smtClean="0"/>
              <a:t>almacen</a:t>
            </a:r>
            <a:r>
              <a:rPr lang="en-GB" baseline="0" noProof="0" dirty="0" smtClean="0"/>
              <a:t>.</a:t>
            </a:r>
            <a:endParaRPr lang="en-GB" baseline="0" noProof="0" dirty="0" smtClean="0"/>
          </a:p>
          <a:p>
            <a:r>
              <a:rPr lang="en-GB" baseline="0" noProof="0" dirty="0" err="1" smtClean="0"/>
              <a:t>Capacidad</a:t>
            </a:r>
            <a:r>
              <a:rPr lang="en-GB" baseline="0" noProof="0" dirty="0" smtClean="0"/>
              <a:t> </a:t>
            </a:r>
            <a:r>
              <a:rPr lang="en-GB" baseline="0" noProof="0" dirty="0" err="1" smtClean="0"/>
              <a:t>mensual</a:t>
            </a:r>
            <a:r>
              <a:rPr lang="en-GB" baseline="0" noProof="0" dirty="0" smtClean="0"/>
              <a:t> </a:t>
            </a:r>
            <a:r>
              <a:rPr lang="en-GB" baseline="0" noProof="0" dirty="0" err="1" smtClean="0"/>
              <a:t>es</a:t>
            </a:r>
            <a:r>
              <a:rPr lang="en-GB" baseline="0" noProof="0" dirty="0" smtClean="0"/>
              <a:t> </a:t>
            </a:r>
            <a:r>
              <a:rPr lang="en-GB" baseline="0" noProof="0" dirty="0" smtClean="0"/>
              <a:t>500-600MT </a:t>
            </a:r>
            <a:r>
              <a:rPr lang="en-GB" baseline="0" noProof="0" dirty="0" err="1" smtClean="0"/>
              <a:t>acero</a:t>
            </a:r>
            <a:r>
              <a:rPr lang="en-GB" baseline="0" noProof="0" dirty="0" smtClean="0"/>
              <a:t>, </a:t>
            </a:r>
            <a:r>
              <a:rPr lang="en-GB" baseline="0" noProof="0" dirty="0" smtClean="0"/>
              <a:t>&amp; 80-100MT </a:t>
            </a:r>
            <a:r>
              <a:rPr lang="en-GB" baseline="0" noProof="0" dirty="0" err="1" smtClean="0"/>
              <a:t>acero</a:t>
            </a:r>
            <a:r>
              <a:rPr lang="en-GB" baseline="0" noProof="0" dirty="0" smtClean="0"/>
              <a:t> </a:t>
            </a:r>
            <a:r>
              <a:rPr lang="en-GB" baseline="0" noProof="0" dirty="0" err="1" smtClean="0"/>
              <a:t>inoxidable</a:t>
            </a:r>
            <a:r>
              <a:rPr lang="en-GB" baseline="0" noProof="0" dirty="0" smtClean="0"/>
              <a:t> FCW</a:t>
            </a:r>
            <a:endParaRPr lang="en-GB" baseline="0" noProof="0" dirty="0" smtClean="0"/>
          </a:p>
          <a:p>
            <a:r>
              <a:rPr lang="en-GB" baseline="0" noProof="0" dirty="0" err="1" smtClean="0"/>
              <a:t>Desde</a:t>
            </a:r>
            <a:r>
              <a:rPr lang="en-GB" baseline="0" noProof="0" dirty="0" smtClean="0"/>
              <a:t> </a:t>
            </a:r>
            <a:r>
              <a:rPr lang="en-GB" baseline="0" noProof="0" dirty="0" err="1" smtClean="0"/>
              <a:t>estonces</a:t>
            </a:r>
            <a:r>
              <a:rPr lang="en-GB" baseline="0" noProof="0" dirty="0" smtClean="0"/>
              <a:t> </a:t>
            </a:r>
            <a:r>
              <a:rPr lang="en-GB" baseline="0" noProof="0" dirty="0" err="1" smtClean="0"/>
              <a:t>todos</a:t>
            </a:r>
            <a:r>
              <a:rPr lang="en-GB" baseline="0" noProof="0" dirty="0" smtClean="0"/>
              <a:t> los </a:t>
            </a:r>
            <a:r>
              <a:rPr lang="en-GB" baseline="0" noProof="0" dirty="0" err="1" smtClean="0"/>
              <a:t>materiales</a:t>
            </a:r>
            <a:r>
              <a:rPr lang="en-GB" baseline="0" noProof="0" dirty="0" smtClean="0"/>
              <a:t> </a:t>
            </a:r>
            <a:r>
              <a:rPr lang="en-GB" baseline="0" noProof="0" dirty="0" err="1" smtClean="0"/>
              <a:t>alta</a:t>
            </a:r>
            <a:r>
              <a:rPr lang="en-GB" baseline="0" noProof="0" dirty="0" smtClean="0"/>
              <a:t> y no </a:t>
            </a:r>
            <a:r>
              <a:rPr lang="en-GB" baseline="0" noProof="0" dirty="0" err="1" smtClean="0"/>
              <a:t>aleados</a:t>
            </a:r>
            <a:r>
              <a:rPr lang="en-GB" baseline="0" noProof="0" dirty="0" smtClean="0"/>
              <a:t> </a:t>
            </a:r>
            <a:r>
              <a:rPr lang="en-GB" baseline="0" noProof="0" dirty="0" err="1" smtClean="0"/>
              <a:t>vendidos</a:t>
            </a:r>
            <a:r>
              <a:rPr lang="en-GB" baseline="0" noProof="0" dirty="0" smtClean="0"/>
              <a:t> en </a:t>
            </a:r>
            <a:r>
              <a:rPr lang="en-GB" baseline="0" noProof="0" dirty="0" err="1" smtClean="0"/>
              <a:t>Europa</a:t>
            </a:r>
            <a:r>
              <a:rPr lang="en-GB" baseline="0" noProof="0" dirty="0" smtClean="0"/>
              <a:t> son </a:t>
            </a:r>
            <a:r>
              <a:rPr lang="en-GB" baseline="0" noProof="0" dirty="0" err="1" smtClean="0"/>
              <a:t>fabricados</a:t>
            </a:r>
            <a:r>
              <a:rPr lang="en-GB" baseline="0" noProof="0" dirty="0" smtClean="0"/>
              <a:t> en </a:t>
            </a:r>
            <a:r>
              <a:rPr lang="en-GB" baseline="0" noProof="0" dirty="0" smtClean="0"/>
              <a:t>KWE.</a:t>
            </a:r>
          </a:p>
          <a:p>
            <a:r>
              <a:rPr lang="en-GB" baseline="0" noProof="0" dirty="0" err="1" smtClean="0"/>
              <a:t>Algunos</a:t>
            </a:r>
            <a:r>
              <a:rPr lang="en-GB" baseline="0" noProof="0" dirty="0" smtClean="0"/>
              <a:t> </a:t>
            </a:r>
            <a:r>
              <a:rPr lang="en-GB" baseline="0" noProof="0" dirty="0" err="1" smtClean="0"/>
              <a:t>materiales</a:t>
            </a:r>
            <a:r>
              <a:rPr lang="en-GB" baseline="0" noProof="0" dirty="0" smtClean="0"/>
              <a:t> </a:t>
            </a:r>
            <a:r>
              <a:rPr lang="en-GB" baseline="0" noProof="0" dirty="0" err="1" smtClean="0"/>
              <a:t>especiales</a:t>
            </a:r>
            <a:r>
              <a:rPr lang="en-GB" baseline="0" noProof="0" dirty="0" smtClean="0"/>
              <a:t> y de </a:t>
            </a:r>
            <a:r>
              <a:rPr lang="en-GB" baseline="0" noProof="0" dirty="0" err="1" smtClean="0"/>
              <a:t>baja</a:t>
            </a:r>
            <a:r>
              <a:rPr lang="en-GB" baseline="0" noProof="0" dirty="0" smtClean="0"/>
              <a:t> </a:t>
            </a:r>
            <a:r>
              <a:rPr lang="en-GB" baseline="0" noProof="0" dirty="0" err="1" smtClean="0"/>
              <a:t>aleacion</a:t>
            </a:r>
            <a:r>
              <a:rPr lang="en-GB" baseline="0" noProof="0" dirty="0" smtClean="0"/>
              <a:t> se </a:t>
            </a:r>
            <a:r>
              <a:rPr lang="en-GB" baseline="0" noProof="0" dirty="0" err="1" smtClean="0"/>
              <a:t>siguen</a:t>
            </a:r>
            <a:r>
              <a:rPr lang="en-GB" baseline="0" noProof="0" dirty="0" smtClean="0"/>
              <a:t> </a:t>
            </a:r>
            <a:r>
              <a:rPr lang="en-GB" baseline="0" noProof="0" dirty="0" err="1" smtClean="0"/>
              <a:t>produciendo</a:t>
            </a:r>
            <a:r>
              <a:rPr lang="en-GB" baseline="0" noProof="0" dirty="0" smtClean="0"/>
              <a:t> en la </a:t>
            </a:r>
            <a:r>
              <a:rPr lang="en-GB" baseline="0" noProof="0" dirty="0" err="1" smtClean="0"/>
              <a:t>Planta</a:t>
            </a:r>
            <a:r>
              <a:rPr lang="en-GB" baseline="0" noProof="0" dirty="0" smtClean="0"/>
              <a:t> </a:t>
            </a:r>
            <a:r>
              <a:rPr lang="en-GB" baseline="0" noProof="0" dirty="0" err="1" smtClean="0"/>
              <a:t>Irabaki</a:t>
            </a:r>
            <a:r>
              <a:rPr lang="en-GB" baseline="0" noProof="0" dirty="0" smtClean="0"/>
              <a:t>, </a:t>
            </a:r>
            <a:r>
              <a:rPr lang="en-GB" baseline="0" noProof="0" dirty="0" err="1" smtClean="0"/>
              <a:t>Japon</a:t>
            </a:r>
            <a:r>
              <a:rPr lang="en-GB" baseline="0" noProof="0" dirty="0" smtClean="0"/>
              <a:t>.</a:t>
            </a:r>
          </a:p>
          <a:p>
            <a:r>
              <a:rPr lang="en-GB" baseline="0" noProof="0" dirty="0" smtClean="0"/>
              <a:t>El material de KWE </a:t>
            </a:r>
            <a:r>
              <a:rPr lang="en-GB" baseline="0" noProof="0" dirty="0" err="1" smtClean="0"/>
              <a:t>puede</a:t>
            </a:r>
            <a:r>
              <a:rPr lang="en-GB" baseline="0" noProof="0" dirty="0" smtClean="0"/>
              <a:t> ser </a:t>
            </a:r>
            <a:r>
              <a:rPr lang="en-GB" baseline="0" noProof="0" dirty="0" err="1" smtClean="0"/>
              <a:t>suministrado</a:t>
            </a:r>
            <a:r>
              <a:rPr lang="en-GB" baseline="0" noProof="0" dirty="0" smtClean="0"/>
              <a:t> en </a:t>
            </a:r>
            <a:r>
              <a:rPr lang="en-GB" baseline="0" noProof="0" dirty="0" err="1" smtClean="0"/>
              <a:t>bobinas</a:t>
            </a:r>
            <a:r>
              <a:rPr lang="en-GB" baseline="0" noProof="0" dirty="0" smtClean="0"/>
              <a:t> de 5 y 15 kg, </a:t>
            </a:r>
            <a:r>
              <a:rPr lang="en-GB" baseline="0" noProof="0" dirty="0" err="1" smtClean="0"/>
              <a:t>asi</a:t>
            </a:r>
            <a:r>
              <a:rPr lang="en-GB" baseline="0" noProof="0" dirty="0" smtClean="0"/>
              <a:t> </a:t>
            </a:r>
            <a:r>
              <a:rPr lang="en-GB" baseline="0" noProof="0" dirty="0" err="1" smtClean="0"/>
              <a:t>como</a:t>
            </a:r>
            <a:r>
              <a:rPr lang="en-GB" baseline="0" noProof="0" dirty="0" smtClean="0"/>
              <a:t> 250 kg </a:t>
            </a:r>
            <a:r>
              <a:rPr lang="en-GB" baseline="0" noProof="0" dirty="0" err="1" smtClean="0"/>
              <a:t>EcoPac</a:t>
            </a:r>
            <a:endParaRPr lang="en-GB" baseline="0" noProof="0" dirty="0" smtClean="0"/>
          </a:p>
          <a:p>
            <a:r>
              <a:rPr lang="en-GB" baseline="0" noProof="0" dirty="0" smtClean="0"/>
              <a:t>Both </a:t>
            </a:r>
            <a:r>
              <a:rPr lang="en-GB" baseline="0" noProof="0" dirty="0" smtClean="0"/>
              <a:t>plastic and wire basket spools </a:t>
            </a:r>
            <a:r>
              <a:rPr lang="en-GB" baseline="0" noProof="0" dirty="0" err="1" smtClean="0"/>
              <a:t>pueden</a:t>
            </a:r>
            <a:r>
              <a:rPr lang="en-GB" baseline="0" noProof="0" dirty="0" smtClean="0"/>
              <a:t> ser </a:t>
            </a:r>
            <a:r>
              <a:rPr lang="en-GB" baseline="0" noProof="0" dirty="0" err="1" smtClean="0"/>
              <a:t>suministrados</a:t>
            </a:r>
            <a:endParaRPr lang="en-GB" baseline="0" noProof="0" dirty="0" smtClean="0"/>
          </a:p>
          <a:p>
            <a:r>
              <a:rPr lang="en-GB" baseline="0" noProof="0" dirty="0" smtClean="0"/>
              <a:t>All wire basket spools can be used without an adapter, including the 5kg spools</a:t>
            </a:r>
          </a:p>
          <a:p>
            <a:endParaRPr lang="en-GB" noProof="0" dirty="0"/>
          </a:p>
        </p:txBody>
      </p:sp>
      <p:sp>
        <p:nvSpPr>
          <p:cNvPr id="4" name="Platshållare för bildnummer 3"/>
          <p:cNvSpPr>
            <a:spLocks noGrp="1"/>
          </p:cNvSpPr>
          <p:nvPr>
            <p:ph type="sldNum" sz="quarter" idx="10"/>
          </p:nvPr>
        </p:nvSpPr>
        <p:spPr/>
        <p:txBody>
          <a:bodyPr/>
          <a:lstStyle/>
          <a:p>
            <a:fld id="{D3A5B225-FAFB-47A9-AFFE-7284ECEA76F8}" type="slidenum">
              <a:rPr lang="sv-SE" smtClean="0"/>
              <a:pPr/>
              <a:t>3</a:t>
            </a:fld>
            <a:endParaRPr lang="sv-S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r>
              <a:rPr lang="en-GB" noProof="0" dirty="0" smtClean="0"/>
              <a:t>Strip based flux cored wires are globally the dominant</a:t>
            </a:r>
            <a:r>
              <a:rPr lang="en-GB" baseline="0" noProof="0" dirty="0" smtClean="0"/>
              <a:t> manufacturing method due the high versatility, high productivity and high quality this method offers</a:t>
            </a:r>
          </a:p>
          <a:p>
            <a:r>
              <a:rPr lang="en-GB" baseline="0" noProof="0" dirty="0" smtClean="0"/>
              <a:t>All major manufacturers such as Kobelco, </a:t>
            </a:r>
            <a:r>
              <a:rPr lang="en-GB" baseline="0" noProof="0" dirty="0" err="1" smtClean="0"/>
              <a:t>Esab</a:t>
            </a:r>
            <a:r>
              <a:rPr lang="en-GB" baseline="0" noProof="0" dirty="0" smtClean="0"/>
              <a:t>, Lincoln, Hyundai, </a:t>
            </a:r>
            <a:r>
              <a:rPr lang="en-GB" baseline="0" noProof="0" dirty="0" err="1" smtClean="0"/>
              <a:t>Kiswel</a:t>
            </a:r>
            <a:r>
              <a:rPr lang="en-GB" baseline="0" noProof="0" dirty="0" smtClean="0"/>
              <a:t>, Hobart, </a:t>
            </a:r>
            <a:r>
              <a:rPr lang="en-GB" baseline="0" noProof="0" dirty="0" err="1" smtClean="0"/>
              <a:t>Tien</a:t>
            </a:r>
            <a:r>
              <a:rPr lang="en-GB" baseline="0" noProof="0" dirty="0" smtClean="0"/>
              <a:t> Tai are producing their wires from strip.</a:t>
            </a:r>
            <a:endParaRPr lang="en-GB" noProof="0" dirty="0"/>
          </a:p>
        </p:txBody>
      </p:sp>
      <p:sp>
        <p:nvSpPr>
          <p:cNvPr id="4" name="Platshållare för bildnummer 3"/>
          <p:cNvSpPr>
            <a:spLocks noGrp="1"/>
          </p:cNvSpPr>
          <p:nvPr>
            <p:ph type="sldNum" sz="quarter" idx="10"/>
          </p:nvPr>
        </p:nvSpPr>
        <p:spPr/>
        <p:txBody>
          <a:bodyPr/>
          <a:lstStyle/>
          <a:p>
            <a:fld id="{D3A5B225-FAFB-47A9-AFFE-7284ECEA76F8}" type="slidenum">
              <a:rPr lang="sv-SE" smtClean="0"/>
              <a:pPr/>
              <a:t>4</a:t>
            </a:fld>
            <a:endParaRPr lang="sv-S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endParaRPr lang="sv-SE"/>
          </a:p>
        </p:txBody>
      </p:sp>
      <p:sp>
        <p:nvSpPr>
          <p:cNvPr id="4" name="Platshållare för bildnummer 3"/>
          <p:cNvSpPr>
            <a:spLocks noGrp="1"/>
          </p:cNvSpPr>
          <p:nvPr>
            <p:ph type="sldNum" sz="quarter" idx="10"/>
          </p:nvPr>
        </p:nvSpPr>
        <p:spPr/>
        <p:txBody>
          <a:bodyPr/>
          <a:lstStyle/>
          <a:p>
            <a:fld id="{D3A5B225-FAFB-47A9-AFFE-7284ECEA76F8}" type="slidenum">
              <a:rPr lang="sv-SE" smtClean="0"/>
              <a:pPr/>
              <a:t>5</a:t>
            </a:fld>
            <a:endParaRPr lang="sv-S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r>
              <a:rPr lang="en-GB" noProof="0" dirty="0" smtClean="0"/>
              <a:t>All flux comes pre-mixed from Ibaraki, Japan</a:t>
            </a:r>
          </a:p>
          <a:p>
            <a:r>
              <a:rPr lang="en-GB" baseline="0" noProof="0" dirty="0" smtClean="0"/>
              <a:t>All strip materials are checked for chemistry, and has to be approved before going into production</a:t>
            </a:r>
          </a:p>
          <a:p>
            <a:pPr marL="0" marR="0" indent="0" algn="l" defTabSz="914400" rtl="0" eaLnBrk="1" fontAlgn="auto" latinLnBrk="0" hangingPunct="1">
              <a:lnSpc>
                <a:spcPct val="100000"/>
              </a:lnSpc>
              <a:spcBef>
                <a:spcPts val="0"/>
              </a:spcBef>
              <a:spcAft>
                <a:spcPts val="0"/>
              </a:spcAft>
              <a:buClrTx/>
              <a:buSzTx/>
              <a:buFontTx/>
              <a:buNone/>
              <a:tabLst/>
              <a:defRPr/>
            </a:pPr>
            <a:r>
              <a:rPr lang="en-GB" noProof="0" dirty="0" smtClean="0"/>
              <a:t>Minor adjustments based</a:t>
            </a:r>
            <a:r>
              <a:rPr lang="en-GB" baseline="0" noProof="0" dirty="0" smtClean="0"/>
              <a:t> on the chemistry of the strip are performed in KWE</a:t>
            </a:r>
          </a:p>
          <a:p>
            <a:r>
              <a:rPr lang="en-GB" baseline="0" noProof="0" dirty="0" smtClean="0"/>
              <a:t>We have total traceability of the flux, strip, and manufacturing</a:t>
            </a:r>
          </a:p>
          <a:p>
            <a:r>
              <a:rPr lang="en-GB" baseline="0" noProof="0" dirty="0" smtClean="0"/>
              <a:t>Flux = Batch handling</a:t>
            </a:r>
          </a:p>
          <a:p>
            <a:r>
              <a:rPr lang="en-GB" baseline="0" noProof="0" dirty="0" smtClean="0"/>
              <a:t>Strip = Batch handling</a:t>
            </a:r>
          </a:p>
          <a:p>
            <a:r>
              <a:rPr lang="en-GB" baseline="0" noProof="0" dirty="0" smtClean="0"/>
              <a:t>Manufacturing = DAS, (data </a:t>
            </a:r>
            <a:r>
              <a:rPr lang="en-GB" baseline="0" noProof="0" dirty="0" err="1" smtClean="0"/>
              <a:t>aqusition</a:t>
            </a:r>
            <a:r>
              <a:rPr lang="en-GB" baseline="0" noProof="0" dirty="0" smtClean="0"/>
              <a:t> system)</a:t>
            </a:r>
          </a:p>
          <a:p>
            <a:r>
              <a:rPr lang="en-GB" baseline="0" noProof="0" dirty="0" smtClean="0"/>
              <a:t>All drawing benches has a data acquisition system that monitors all critical steps in the production process</a:t>
            </a:r>
          </a:p>
          <a:p>
            <a:r>
              <a:rPr lang="en-GB" baseline="0" noProof="0" dirty="0" smtClean="0"/>
              <a:t>If one value is outside the specified range, the system will stop the drawing bench</a:t>
            </a:r>
          </a:p>
          <a:p>
            <a:r>
              <a:rPr lang="en-GB" baseline="0" noProof="0" dirty="0" smtClean="0"/>
              <a:t>After drawing all batches are welded, and an all weld metal test are performed</a:t>
            </a:r>
          </a:p>
          <a:p>
            <a:r>
              <a:rPr lang="en-GB" baseline="0" noProof="0" dirty="0" smtClean="0"/>
              <a:t>IC, (inspection certificate), for the actual batch are issued based on the result from the all weld metal test</a:t>
            </a:r>
            <a:endParaRPr lang="en-GB" noProof="0" dirty="0"/>
          </a:p>
        </p:txBody>
      </p:sp>
      <p:sp>
        <p:nvSpPr>
          <p:cNvPr id="4" name="Platshållare för bildnummer 3"/>
          <p:cNvSpPr>
            <a:spLocks noGrp="1"/>
          </p:cNvSpPr>
          <p:nvPr>
            <p:ph type="sldNum" sz="quarter" idx="10"/>
          </p:nvPr>
        </p:nvSpPr>
        <p:spPr/>
        <p:txBody>
          <a:bodyPr/>
          <a:lstStyle/>
          <a:p>
            <a:fld id="{D3A5B225-FAFB-47A9-AFFE-7284ECEA76F8}" type="slidenum">
              <a:rPr lang="sv-SE" smtClean="0"/>
              <a:pPr/>
              <a:t>6</a:t>
            </a:fld>
            <a:endParaRPr lang="sv-S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r>
              <a:rPr lang="en-GB" noProof="0" dirty="0" smtClean="0"/>
              <a:t>Based</a:t>
            </a:r>
            <a:r>
              <a:rPr lang="en-GB" baseline="0" noProof="0" dirty="0" smtClean="0"/>
              <a:t> on requirements, base material, and available manufacturing equipment, our technical team can assist with proposals for welding method/methods, consumables, welding parameters, etc</a:t>
            </a:r>
            <a:endParaRPr lang="en-GB" noProof="0" dirty="0" smtClean="0"/>
          </a:p>
          <a:p>
            <a:r>
              <a:rPr lang="en-GB" noProof="0" dirty="0" smtClean="0"/>
              <a:t>We</a:t>
            </a:r>
            <a:r>
              <a:rPr lang="en-GB" baseline="0" noProof="0" dirty="0" smtClean="0"/>
              <a:t> can provide hand on support for your key accounts in order to ensure that our products are used in the optimum way, in order to secure quality, productivity and health and safety</a:t>
            </a:r>
          </a:p>
          <a:p>
            <a:r>
              <a:rPr lang="en-GB" baseline="0" noProof="0" dirty="0" smtClean="0"/>
              <a:t>In many cases the work we do together with end users lead to improvement projects, new consumables and/or welding solutions in order to be able to fulfil the task at hand in the best possible way, technically and commercially</a:t>
            </a:r>
          </a:p>
          <a:p>
            <a:r>
              <a:rPr lang="en-GB" baseline="0" noProof="0" dirty="0" smtClean="0"/>
              <a:t>Our experience working together with other end users, in the same segments as you are working, will mean that you will benefit from experiences and development work done all around the globe</a:t>
            </a:r>
          </a:p>
          <a:p>
            <a:r>
              <a:rPr lang="en-GB" baseline="0" noProof="0" dirty="0" smtClean="0"/>
              <a:t>Solid, stick, flux &amp; metal cored wires, welding solutions like SAW solutions including special backing systems, or totally integrated robotic applications, KOBELCO is your partner in welding!</a:t>
            </a:r>
          </a:p>
          <a:p>
            <a:endParaRPr lang="en-GB" baseline="0" noProof="0" dirty="0" smtClean="0"/>
          </a:p>
          <a:p>
            <a:endParaRPr lang="en-GB" baseline="0" noProof="0" dirty="0" smtClean="0"/>
          </a:p>
          <a:p>
            <a:endParaRPr lang="en-GB" noProof="0" dirty="0"/>
          </a:p>
        </p:txBody>
      </p:sp>
      <p:sp>
        <p:nvSpPr>
          <p:cNvPr id="4" name="Platshållare för bildnummer 3"/>
          <p:cNvSpPr>
            <a:spLocks noGrp="1"/>
          </p:cNvSpPr>
          <p:nvPr>
            <p:ph type="sldNum" sz="quarter" idx="10"/>
          </p:nvPr>
        </p:nvSpPr>
        <p:spPr/>
        <p:txBody>
          <a:bodyPr/>
          <a:lstStyle/>
          <a:p>
            <a:fld id="{D3A5B225-FAFB-47A9-AFFE-7284ECEA76F8}" type="slidenum">
              <a:rPr lang="sv-SE" smtClean="0"/>
              <a:pPr/>
              <a:t>7</a:t>
            </a:fld>
            <a:endParaRPr lang="sv-S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r>
              <a:rPr lang="en-GB" noProof="0" dirty="0" smtClean="0"/>
              <a:t>When the plant were extended in 2006, the warehouse</a:t>
            </a:r>
            <a:r>
              <a:rPr lang="en-GB" baseline="0" noProof="0" dirty="0" smtClean="0"/>
              <a:t> capacity were also enlarged, bringing the total capacity to 1.100 – 1.200MT</a:t>
            </a:r>
          </a:p>
          <a:p>
            <a:r>
              <a:rPr lang="en-GB" baseline="0" noProof="0" dirty="0" smtClean="0"/>
              <a:t>Typical split between SS and MS materials are 250 - 300MT SS FCW, and 700 - 900 MT MS FCW</a:t>
            </a:r>
          </a:p>
          <a:p>
            <a:r>
              <a:rPr lang="en-GB" baseline="0" noProof="0" dirty="0" smtClean="0"/>
              <a:t>Material for key accounts with a frame agreement will be kept in stock according to planned and agreed consumption</a:t>
            </a:r>
          </a:p>
          <a:p>
            <a:r>
              <a:rPr lang="en-GB" baseline="0" noProof="0" dirty="0" smtClean="0"/>
              <a:t>Most destination within Europe can be reached within one week</a:t>
            </a:r>
          </a:p>
          <a:p>
            <a:r>
              <a:rPr lang="en-GB" baseline="0" noProof="0" dirty="0" smtClean="0"/>
              <a:t>In cases of “emergencies” manufacturing can be “re-planned”, in order to meet the requirement</a:t>
            </a:r>
          </a:p>
          <a:p>
            <a:r>
              <a:rPr lang="en-GB" baseline="0" noProof="0" dirty="0" smtClean="0"/>
              <a:t>Customer support are integrated in the same organisation  as manufacturing in order to shorten decision routes</a:t>
            </a:r>
          </a:p>
          <a:p>
            <a:r>
              <a:rPr lang="en-GB" noProof="0" dirty="0" smtClean="0"/>
              <a:t>We are working with logistic</a:t>
            </a:r>
            <a:r>
              <a:rPr lang="en-GB" baseline="0" noProof="0" dirty="0" smtClean="0"/>
              <a:t> partners for shipment and transportation that are selected based on availability &amp; service for individual markets</a:t>
            </a:r>
            <a:endParaRPr lang="en-GB" noProof="0" dirty="0"/>
          </a:p>
        </p:txBody>
      </p:sp>
      <p:sp>
        <p:nvSpPr>
          <p:cNvPr id="4" name="Platshållare för bildnummer 3"/>
          <p:cNvSpPr>
            <a:spLocks noGrp="1"/>
          </p:cNvSpPr>
          <p:nvPr>
            <p:ph type="sldNum" sz="quarter" idx="10"/>
          </p:nvPr>
        </p:nvSpPr>
        <p:spPr/>
        <p:txBody>
          <a:bodyPr/>
          <a:lstStyle/>
          <a:p>
            <a:fld id="{D3A5B225-FAFB-47A9-AFFE-7284ECEA76F8}" type="slidenum">
              <a:rPr lang="sv-SE" smtClean="0"/>
              <a:pPr/>
              <a:t>8</a:t>
            </a:fld>
            <a:endParaRPr lang="sv-S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a:xfrm>
            <a:off x="995363" y="768350"/>
            <a:ext cx="5113337" cy="3836988"/>
          </a:xfrm>
        </p:spPr>
      </p:sp>
      <p:sp>
        <p:nvSpPr>
          <p:cNvPr id="3" name="Platshållare för anteckningar 2"/>
          <p:cNvSpPr>
            <a:spLocks noGrp="1"/>
          </p:cNvSpPr>
          <p:nvPr>
            <p:ph type="body" idx="1"/>
          </p:nvPr>
        </p:nvSpPr>
        <p:spPr/>
        <p:txBody>
          <a:bodyPr>
            <a:normAutofit/>
          </a:bodyPr>
          <a:lstStyle/>
          <a:p>
            <a:r>
              <a:rPr lang="en-US" dirty="0" smtClean="0"/>
              <a:t>Kobe Steel's Welding Business has been Japan's top manufacturer of welding consumables for the past half century. With a global presence, the Welding Business has 10 manufacturing and sales bases in Asia, Europe and the Unites States.</a:t>
            </a:r>
            <a:br>
              <a:rPr lang="en-US" dirty="0" smtClean="0"/>
            </a:br>
            <a:r>
              <a:rPr lang="en-US" dirty="0" smtClean="0"/>
              <a:t/>
            </a:r>
            <a:br>
              <a:rPr lang="en-US" dirty="0" smtClean="0"/>
            </a:br>
            <a:r>
              <a:rPr lang="en-US" dirty="0" smtClean="0"/>
              <a:t>We're a comprehensive supplier of welding products, contributing to the welding needs of numerous industries. We manufacture welding robots, power sources and equipment, which are packaged with welding consumables into original welding systems. </a:t>
            </a:r>
            <a:br>
              <a:rPr lang="en-US" dirty="0" smtClean="0"/>
            </a:br>
            <a:r>
              <a:rPr lang="en-US" dirty="0" smtClean="0"/>
              <a:t/>
            </a:r>
            <a:br>
              <a:rPr lang="en-US" dirty="0" smtClean="0"/>
            </a:br>
            <a:r>
              <a:rPr lang="en-US" dirty="0" smtClean="0"/>
              <a:t>Backed by forward looking R&amp;D and market development, all of our dynamic and global activities are based on QTQ, "Quality products, Technical support and Quick delivery.“</a:t>
            </a:r>
          </a:p>
          <a:p>
            <a:endParaRPr lang="en-US" dirty="0" smtClean="0"/>
          </a:p>
          <a:p>
            <a:r>
              <a:rPr lang="en-US" dirty="0" smtClean="0"/>
              <a:t>To meet this strong worldwide market, the Kobe Steel Group has been rapidly increasing its global supply capabilities. In Japan, Kobe Steel's Ibaraki Plant in Osaka has been adding capacity. Within this fiscal year (ending March 2008), it will achieve an annual production capacity of 70,000 metric tons.</a:t>
            </a:r>
            <a:endParaRPr lang="sv-SE" dirty="0"/>
          </a:p>
        </p:txBody>
      </p:sp>
      <p:sp>
        <p:nvSpPr>
          <p:cNvPr id="4" name="Platshållare för bildnummer 3"/>
          <p:cNvSpPr>
            <a:spLocks noGrp="1"/>
          </p:cNvSpPr>
          <p:nvPr>
            <p:ph type="sldNum" sz="quarter" idx="10"/>
          </p:nvPr>
        </p:nvSpPr>
        <p:spPr/>
        <p:txBody>
          <a:bodyPr/>
          <a:lstStyle/>
          <a:p>
            <a:fld id="{D3A5B225-FAFB-47A9-AFFE-7284ECEA76F8}" type="slidenum">
              <a:rPr lang="sv-SE" smtClean="0"/>
              <a:pPr/>
              <a:t>9</a:t>
            </a:fld>
            <a:endParaRPr lang="sv-SE"/>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2" name="Rubrik 1"/>
          <p:cNvSpPr>
            <a:spLocks noGrp="1"/>
          </p:cNvSpPr>
          <p:nvPr>
            <p:ph type="ctrTitle"/>
          </p:nvPr>
        </p:nvSpPr>
        <p:spPr>
          <a:xfrm>
            <a:off x="685800" y="2130426"/>
            <a:ext cx="7772400" cy="1470025"/>
          </a:xfrm>
        </p:spPr>
        <p:txBody>
          <a:bodyPr/>
          <a:lstStyle/>
          <a:p>
            <a:r>
              <a:rPr lang="sv-SE" smtClean="0"/>
              <a:t>Klicka här för att ändra format</a:t>
            </a:r>
            <a:endParaRPr lang="sv-SE"/>
          </a:p>
        </p:txBody>
      </p:sp>
      <p:sp>
        <p:nvSpPr>
          <p:cNvPr id="3" name="Underrubrik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sv-SE" smtClean="0"/>
              <a:t>Klicka här för att ändra format på underrubrik i bakgrunden</a:t>
            </a:r>
            <a:endParaRPr lang="sv-SE"/>
          </a:p>
        </p:txBody>
      </p:sp>
      <p:sp>
        <p:nvSpPr>
          <p:cNvPr id="4" name="Platshållare för datum 3"/>
          <p:cNvSpPr>
            <a:spLocks noGrp="1"/>
          </p:cNvSpPr>
          <p:nvPr>
            <p:ph type="dt" sz="half" idx="10"/>
          </p:nvPr>
        </p:nvSpPr>
        <p:spPr/>
        <p:txBody>
          <a:bodyPr/>
          <a:lstStyle/>
          <a:p>
            <a:fld id="{235A18DF-4939-488F-9888-C607B0B28573}" type="datetime1">
              <a:rPr lang="sv-SE" smtClean="0"/>
              <a:pPr/>
              <a:t>2011-03-07</a:t>
            </a:fld>
            <a:endParaRPr lang="sv-SE"/>
          </a:p>
        </p:txBody>
      </p:sp>
      <p:sp>
        <p:nvSpPr>
          <p:cNvPr id="5" name="Platshållare för sidfot 4"/>
          <p:cNvSpPr>
            <a:spLocks noGrp="1"/>
          </p:cNvSpPr>
          <p:nvPr>
            <p:ph type="ftr" sz="quarter" idx="11"/>
          </p:nvPr>
        </p:nvSpPr>
        <p:spPr/>
        <p:txBody>
          <a:bodyPr/>
          <a:lstStyle/>
          <a:p>
            <a:r>
              <a:rPr lang="en-US" smtClean="0"/>
              <a:t>Jörn Ellingsen  General Manager Business Development</a:t>
            </a:r>
            <a:endParaRPr lang="sv-SE"/>
          </a:p>
        </p:txBody>
      </p:sp>
      <p:sp>
        <p:nvSpPr>
          <p:cNvPr id="6" name="Platshållare för bildnummer 5"/>
          <p:cNvSpPr>
            <a:spLocks noGrp="1"/>
          </p:cNvSpPr>
          <p:nvPr>
            <p:ph type="sldNum" sz="quarter" idx="12"/>
          </p:nvPr>
        </p:nvSpPr>
        <p:spPr/>
        <p:txBody>
          <a:bodyPr/>
          <a:lstStyle/>
          <a:p>
            <a:fld id="{B100FE60-102E-46D1-A52C-35B0F9FE9DF8}" type="slidenum">
              <a:rPr lang="sv-SE" smtClean="0"/>
              <a:pPr/>
              <a:t>‹Nº›</a:t>
            </a:fld>
            <a:endParaRPr lang="sv-SE"/>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lodrät text 2"/>
          <p:cNvSpPr>
            <a:spLocks noGrp="1"/>
          </p:cNvSpPr>
          <p:nvPr>
            <p:ph type="body" orient="vert" idx="1"/>
          </p:nvPr>
        </p:nvSpPr>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E85D6E5F-8549-4126-847F-938257623D3F}" type="datetime1">
              <a:rPr lang="sv-SE" smtClean="0"/>
              <a:pPr/>
              <a:t>2011-03-07</a:t>
            </a:fld>
            <a:endParaRPr lang="sv-SE"/>
          </a:p>
        </p:txBody>
      </p:sp>
      <p:sp>
        <p:nvSpPr>
          <p:cNvPr id="5" name="Platshållare för sidfot 4"/>
          <p:cNvSpPr>
            <a:spLocks noGrp="1"/>
          </p:cNvSpPr>
          <p:nvPr>
            <p:ph type="ftr" sz="quarter" idx="11"/>
          </p:nvPr>
        </p:nvSpPr>
        <p:spPr/>
        <p:txBody>
          <a:bodyPr/>
          <a:lstStyle/>
          <a:p>
            <a:r>
              <a:rPr lang="en-US" smtClean="0"/>
              <a:t>Jörn Ellingsen  General Manager Business Development</a:t>
            </a:r>
            <a:endParaRPr lang="sv-SE"/>
          </a:p>
        </p:txBody>
      </p:sp>
      <p:sp>
        <p:nvSpPr>
          <p:cNvPr id="6" name="Platshållare för bildnummer 5"/>
          <p:cNvSpPr>
            <a:spLocks noGrp="1"/>
          </p:cNvSpPr>
          <p:nvPr>
            <p:ph type="sldNum" sz="quarter" idx="12"/>
          </p:nvPr>
        </p:nvSpPr>
        <p:spPr/>
        <p:txBody>
          <a:bodyPr/>
          <a:lstStyle/>
          <a:p>
            <a:fld id="{B100FE60-102E-46D1-A52C-35B0F9FE9DF8}" type="slidenum">
              <a:rPr lang="sv-SE" smtClean="0"/>
              <a:pPr/>
              <a:t>‹Nº›</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2" name="Lodrät rubrik 1"/>
          <p:cNvSpPr>
            <a:spLocks noGrp="1"/>
          </p:cNvSpPr>
          <p:nvPr>
            <p:ph type="title" orient="vert"/>
          </p:nvPr>
        </p:nvSpPr>
        <p:spPr>
          <a:xfrm>
            <a:off x="6629400" y="274639"/>
            <a:ext cx="2057400" cy="5851525"/>
          </a:xfrm>
        </p:spPr>
        <p:txBody>
          <a:bodyPr vert="eaVert"/>
          <a:lstStyle/>
          <a:p>
            <a:r>
              <a:rPr lang="sv-SE" smtClean="0"/>
              <a:t>Klicka här för att ändra format</a:t>
            </a:r>
            <a:endParaRPr lang="sv-SE"/>
          </a:p>
        </p:txBody>
      </p:sp>
      <p:sp>
        <p:nvSpPr>
          <p:cNvPr id="3" name="Platshållare för lodrät text 2"/>
          <p:cNvSpPr>
            <a:spLocks noGrp="1"/>
          </p:cNvSpPr>
          <p:nvPr>
            <p:ph type="body" orient="vert" idx="1"/>
          </p:nvPr>
        </p:nvSpPr>
        <p:spPr>
          <a:xfrm>
            <a:off x="457200" y="274639"/>
            <a:ext cx="6019800" cy="5851525"/>
          </a:xfrm>
        </p:spPr>
        <p:txBody>
          <a:bodyPr vert="eaVert"/>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49924793-13F7-44C5-AE7C-2E2FCAAE2545}" type="datetime1">
              <a:rPr lang="sv-SE" smtClean="0"/>
              <a:pPr/>
              <a:t>2011-03-07</a:t>
            </a:fld>
            <a:endParaRPr lang="sv-SE"/>
          </a:p>
        </p:txBody>
      </p:sp>
      <p:sp>
        <p:nvSpPr>
          <p:cNvPr id="5" name="Platshållare för sidfot 4"/>
          <p:cNvSpPr>
            <a:spLocks noGrp="1"/>
          </p:cNvSpPr>
          <p:nvPr>
            <p:ph type="ftr" sz="quarter" idx="11"/>
          </p:nvPr>
        </p:nvSpPr>
        <p:spPr/>
        <p:txBody>
          <a:bodyPr/>
          <a:lstStyle/>
          <a:p>
            <a:r>
              <a:rPr lang="en-US" smtClean="0"/>
              <a:t>Jörn Ellingsen  General Manager Business Development</a:t>
            </a:r>
            <a:endParaRPr lang="sv-SE"/>
          </a:p>
        </p:txBody>
      </p:sp>
      <p:sp>
        <p:nvSpPr>
          <p:cNvPr id="6" name="Platshållare för bildnummer 5"/>
          <p:cNvSpPr>
            <a:spLocks noGrp="1"/>
          </p:cNvSpPr>
          <p:nvPr>
            <p:ph type="sldNum" sz="quarter" idx="12"/>
          </p:nvPr>
        </p:nvSpPr>
        <p:spPr/>
        <p:txBody>
          <a:bodyPr/>
          <a:lstStyle/>
          <a:p>
            <a:fld id="{B100FE60-102E-46D1-A52C-35B0F9FE9DF8}" type="slidenum">
              <a:rPr lang="sv-SE" smtClean="0"/>
              <a:pPr/>
              <a:t>‹Nº›</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Rubrik och innehåll">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idx="1"/>
          </p:nvPr>
        </p:nvSpPr>
        <p:spPr/>
        <p:txBody>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10"/>
          </p:nvPr>
        </p:nvSpPr>
        <p:spPr/>
        <p:txBody>
          <a:bodyPr/>
          <a:lstStyle/>
          <a:p>
            <a:fld id="{CFAA6F71-5364-427C-8815-4546938FE4DD}" type="datetime1">
              <a:rPr lang="sv-SE" smtClean="0"/>
              <a:pPr/>
              <a:t>2011-03-07</a:t>
            </a:fld>
            <a:endParaRPr lang="sv-SE"/>
          </a:p>
        </p:txBody>
      </p:sp>
      <p:sp>
        <p:nvSpPr>
          <p:cNvPr id="5" name="Platshållare för sidfot 4"/>
          <p:cNvSpPr>
            <a:spLocks noGrp="1"/>
          </p:cNvSpPr>
          <p:nvPr>
            <p:ph type="ftr" sz="quarter" idx="11"/>
          </p:nvPr>
        </p:nvSpPr>
        <p:spPr/>
        <p:txBody>
          <a:bodyPr/>
          <a:lstStyle/>
          <a:p>
            <a:r>
              <a:rPr lang="en-US" smtClean="0"/>
              <a:t>Jörn Ellingsen  General Manager Business Development</a:t>
            </a:r>
            <a:endParaRPr lang="sv-SE"/>
          </a:p>
        </p:txBody>
      </p:sp>
      <p:sp>
        <p:nvSpPr>
          <p:cNvPr id="6" name="Platshållare för bildnummer 5"/>
          <p:cNvSpPr>
            <a:spLocks noGrp="1"/>
          </p:cNvSpPr>
          <p:nvPr>
            <p:ph type="sldNum" sz="quarter" idx="12"/>
          </p:nvPr>
        </p:nvSpPr>
        <p:spPr/>
        <p:txBody>
          <a:bodyPr/>
          <a:lstStyle/>
          <a:p>
            <a:fld id="{B100FE60-102E-46D1-A52C-35B0F9FE9DF8}" type="slidenum">
              <a:rPr lang="sv-SE" smtClean="0"/>
              <a:pPr/>
              <a:t>‹Nº›</a:t>
            </a:fld>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406901"/>
            <a:ext cx="7772400" cy="1362075"/>
          </a:xfrm>
        </p:spPr>
        <p:txBody>
          <a:bodyPr anchor="t"/>
          <a:lstStyle>
            <a:lvl1pPr algn="l">
              <a:defRPr sz="4000" b="1" cap="all"/>
            </a:lvl1pPr>
          </a:lstStyle>
          <a:p>
            <a:r>
              <a:rPr lang="sv-SE" smtClean="0"/>
              <a:t>Klicka här för att ändra format</a:t>
            </a:r>
            <a:endParaRPr lang="sv-SE"/>
          </a:p>
        </p:txBody>
      </p:sp>
      <p:sp>
        <p:nvSpPr>
          <p:cNvPr id="3" name="Platshållare för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sv-SE" smtClean="0"/>
              <a:t>Klicka här för att ändra format på bakgrundstexten</a:t>
            </a:r>
          </a:p>
        </p:txBody>
      </p:sp>
      <p:sp>
        <p:nvSpPr>
          <p:cNvPr id="4" name="Platshållare för datum 3"/>
          <p:cNvSpPr>
            <a:spLocks noGrp="1"/>
          </p:cNvSpPr>
          <p:nvPr>
            <p:ph type="dt" sz="half" idx="10"/>
          </p:nvPr>
        </p:nvSpPr>
        <p:spPr/>
        <p:txBody>
          <a:bodyPr/>
          <a:lstStyle/>
          <a:p>
            <a:fld id="{F8CF30B8-585F-46FE-AEC8-A64436D036A6}" type="datetime1">
              <a:rPr lang="sv-SE" smtClean="0"/>
              <a:pPr/>
              <a:t>2011-03-07</a:t>
            </a:fld>
            <a:endParaRPr lang="sv-SE"/>
          </a:p>
        </p:txBody>
      </p:sp>
      <p:sp>
        <p:nvSpPr>
          <p:cNvPr id="5" name="Platshållare för sidfot 4"/>
          <p:cNvSpPr>
            <a:spLocks noGrp="1"/>
          </p:cNvSpPr>
          <p:nvPr>
            <p:ph type="ftr" sz="quarter" idx="11"/>
          </p:nvPr>
        </p:nvSpPr>
        <p:spPr/>
        <p:txBody>
          <a:bodyPr/>
          <a:lstStyle/>
          <a:p>
            <a:r>
              <a:rPr lang="en-US" smtClean="0"/>
              <a:t>Jörn Ellingsen  General Manager Business Development</a:t>
            </a:r>
            <a:endParaRPr lang="sv-SE"/>
          </a:p>
        </p:txBody>
      </p:sp>
      <p:sp>
        <p:nvSpPr>
          <p:cNvPr id="6" name="Platshållare för bildnummer 5"/>
          <p:cNvSpPr>
            <a:spLocks noGrp="1"/>
          </p:cNvSpPr>
          <p:nvPr>
            <p:ph type="sldNum" sz="quarter" idx="12"/>
          </p:nvPr>
        </p:nvSpPr>
        <p:spPr/>
        <p:txBody>
          <a:bodyPr/>
          <a:lstStyle/>
          <a:p>
            <a:fld id="{B100FE60-102E-46D1-A52C-35B0F9FE9DF8}" type="slidenum">
              <a:rPr lang="sv-SE" smtClean="0"/>
              <a:pPr/>
              <a:t>‹Nº›</a:t>
            </a:fld>
            <a:endParaRPr lang="sv-S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vå innehållsdelar">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innehåll 2"/>
          <p:cNvSpPr>
            <a:spLocks noGrp="1"/>
          </p:cNvSpPr>
          <p:nvPr>
            <p:ph sz="half" idx="1"/>
          </p:nvPr>
        </p:nvSpPr>
        <p:spPr>
          <a:xfrm>
            <a:off x="457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innehåll 3"/>
          <p:cNvSpPr>
            <a:spLocks noGrp="1"/>
          </p:cNvSpPr>
          <p:nvPr>
            <p:ph sz="half" idx="2"/>
          </p:nvPr>
        </p:nvSpPr>
        <p:spPr>
          <a:xfrm>
            <a:off x="4648200" y="1600201"/>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datum 4"/>
          <p:cNvSpPr>
            <a:spLocks noGrp="1"/>
          </p:cNvSpPr>
          <p:nvPr>
            <p:ph type="dt" sz="half" idx="10"/>
          </p:nvPr>
        </p:nvSpPr>
        <p:spPr/>
        <p:txBody>
          <a:bodyPr/>
          <a:lstStyle/>
          <a:p>
            <a:fld id="{B03D7F6F-8815-468B-B010-70AB54B3BB66}" type="datetime1">
              <a:rPr lang="sv-SE" smtClean="0"/>
              <a:pPr/>
              <a:t>2011-03-07</a:t>
            </a:fld>
            <a:endParaRPr lang="sv-SE"/>
          </a:p>
        </p:txBody>
      </p:sp>
      <p:sp>
        <p:nvSpPr>
          <p:cNvPr id="6" name="Platshållare för sidfot 5"/>
          <p:cNvSpPr>
            <a:spLocks noGrp="1"/>
          </p:cNvSpPr>
          <p:nvPr>
            <p:ph type="ftr" sz="quarter" idx="11"/>
          </p:nvPr>
        </p:nvSpPr>
        <p:spPr/>
        <p:txBody>
          <a:bodyPr/>
          <a:lstStyle/>
          <a:p>
            <a:r>
              <a:rPr lang="en-US" smtClean="0"/>
              <a:t>Jörn Ellingsen  General Manager Business Development</a:t>
            </a:r>
            <a:endParaRPr lang="sv-SE"/>
          </a:p>
        </p:txBody>
      </p:sp>
      <p:sp>
        <p:nvSpPr>
          <p:cNvPr id="7" name="Platshållare för bildnummer 6"/>
          <p:cNvSpPr>
            <a:spLocks noGrp="1"/>
          </p:cNvSpPr>
          <p:nvPr>
            <p:ph type="sldNum" sz="quarter" idx="12"/>
          </p:nvPr>
        </p:nvSpPr>
        <p:spPr/>
        <p:txBody>
          <a:bodyPr/>
          <a:lstStyle/>
          <a:p>
            <a:fld id="{B100FE60-102E-46D1-A52C-35B0F9FE9DF8}" type="slidenum">
              <a:rPr lang="sv-SE" smtClean="0"/>
              <a:pPr/>
              <a:t>‹Nº›</a:t>
            </a:fld>
            <a:endParaRPr lang="sv-S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Jämförelse">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lvl1pPr>
              <a:defRPr/>
            </a:lvl1pPr>
          </a:lstStyle>
          <a:p>
            <a:r>
              <a:rPr lang="sv-SE" smtClean="0"/>
              <a:t>Klicka här för att ändra format</a:t>
            </a:r>
            <a:endParaRPr lang="sv-SE"/>
          </a:p>
        </p:txBody>
      </p:sp>
      <p:sp>
        <p:nvSpPr>
          <p:cNvPr id="3" name="Platshållare för text 2"/>
          <p:cNvSpPr>
            <a:spLocks noGrp="1"/>
          </p:cNvSpPr>
          <p:nvPr>
            <p:ph type="body" idx="1"/>
          </p:nvPr>
        </p:nvSpPr>
        <p:spPr>
          <a:xfrm>
            <a:off x="457200" y="1535113"/>
            <a:ext cx="4040188"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4" name="Platshållare för innehåll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5" name="Platshållare för text 4"/>
          <p:cNvSpPr>
            <a:spLocks noGrp="1"/>
          </p:cNvSpPr>
          <p:nvPr>
            <p:ph type="body" sz="quarter" idx="3"/>
          </p:nvPr>
        </p:nvSpPr>
        <p:spPr>
          <a:xfrm>
            <a:off x="4645027" y="1535113"/>
            <a:ext cx="4041775" cy="639763"/>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sv-SE" smtClean="0"/>
              <a:t>Klicka här för att ändra format på bakgrundstexten</a:t>
            </a:r>
          </a:p>
        </p:txBody>
      </p:sp>
      <p:sp>
        <p:nvSpPr>
          <p:cNvPr id="6" name="Platshållare för innehåll 5"/>
          <p:cNvSpPr>
            <a:spLocks noGrp="1"/>
          </p:cNvSpPr>
          <p:nvPr>
            <p:ph sz="quarter" idx="4"/>
          </p:nvPr>
        </p:nvSpPr>
        <p:spPr>
          <a:xfrm>
            <a:off x="4645027"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7" name="Platshållare för datum 6"/>
          <p:cNvSpPr>
            <a:spLocks noGrp="1"/>
          </p:cNvSpPr>
          <p:nvPr>
            <p:ph type="dt" sz="half" idx="10"/>
          </p:nvPr>
        </p:nvSpPr>
        <p:spPr/>
        <p:txBody>
          <a:bodyPr/>
          <a:lstStyle/>
          <a:p>
            <a:fld id="{428700D1-D231-4131-B942-F003A6A00FDB}" type="datetime1">
              <a:rPr lang="sv-SE" smtClean="0"/>
              <a:pPr/>
              <a:t>2011-03-07</a:t>
            </a:fld>
            <a:endParaRPr lang="sv-SE"/>
          </a:p>
        </p:txBody>
      </p:sp>
      <p:sp>
        <p:nvSpPr>
          <p:cNvPr id="8" name="Platshållare för sidfot 7"/>
          <p:cNvSpPr>
            <a:spLocks noGrp="1"/>
          </p:cNvSpPr>
          <p:nvPr>
            <p:ph type="ftr" sz="quarter" idx="11"/>
          </p:nvPr>
        </p:nvSpPr>
        <p:spPr/>
        <p:txBody>
          <a:bodyPr/>
          <a:lstStyle/>
          <a:p>
            <a:r>
              <a:rPr lang="en-US" smtClean="0"/>
              <a:t>Jörn Ellingsen  General Manager Business Development</a:t>
            </a:r>
            <a:endParaRPr lang="sv-SE"/>
          </a:p>
        </p:txBody>
      </p:sp>
      <p:sp>
        <p:nvSpPr>
          <p:cNvPr id="9" name="Platshållare för bildnummer 8"/>
          <p:cNvSpPr>
            <a:spLocks noGrp="1"/>
          </p:cNvSpPr>
          <p:nvPr>
            <p:ph type="sldNum" sz="quarter" idx="12"/>
          </p:nvPr>
        </p:nvSpPr>
        <p:spPr/>
        <p:txBody>
          <a:bodyPr/>
          <a:lstStyle/>
          <a:p>
            <a:fld id="{B100FE60-102E-46D1-A52C-35B0F9FE9DF8}" type="slidenum">
              <a:rPr lang="sv-SE" smtClean="0"/>
              <a:pPr/>
              <a:t>‹Nº›</a:t>
            </a:fld>
            <a:endParaRPr lang="sv-S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Endast rubrik">
    <p:spTree>
      <p:nvGrpSpPr>
        <p:cNvPr id="1" name=""/>
        <p:cNvGrpSpPr/>
        <p:nvPr/>
      </p:nvGrpSpPr>
      <p:grpSpPr>
        <a:xfrm>
          <a:off x="0" y="0"/>
          <a:ext cx="0" cy="0"/>
          <a:chOff x="0" y="0"/>
          <a:chExt cx="0" cy="0"/>
        </a:xfrm>
      </p:grpSpPr>
      <p:sp>
        <p:nvSpPr>
          <p:cNvPr id="2" name="Rubrik 1"/>
          <p:cNvSpPr>
            <a:spLocks noGrp="1"/>
          </p:cNvSpPr>
          <p:nvPr>
            <p:ph type="title"/>
          </p:nvPr>
        </p:nvSpPr>
        <p:spPr/>
        <p:txBody>
          <a:bodyPr/>
          <a:lstStyle/>
          <a:p>
            <a:r>
              <a:rPr lang="sv-SE" smtClean="0"/>
              <a:t>Klicka här för att ändra format</a:t>
            </a:r>
            <a:endParaRPr lang="sv-SE"/>
          </a:p>
        </p:txBody>
      </p:sp>
      <p:sp>
        <p:nvSpPr>
          <p:cNvPr id="3" name="Platshållare för datum 2"/>
          <p:cNvSpPr>
            <a:spLocks noGrp="1"/>
          </p:cNvSpPr>
          <p:nvPr>
            <p:ph type="dt" sz="half" idx="10"/>
          </p:nvPr>
        </p:nvSpPr>
        <p:spPr/>
        <p:txBody>
          <a:bodyPr/>
          <a:lstStyle/>
          <a:p>
            <a:fld id="{5655FE1D-B5A5-47EA-AB81-0364181BA61A}" type="datetime1">
              <a:rPr lang="sv-SE" smtClean="0"/>
              <a:pPr/>
              <a:t>2011-03-07</a:t>
            </a:fld>
            <a:endParaRPr lang="sv-SE"/>
          </a:p>
        </p:txBody>
      </p:sp>
      <p:sp>
        <p:nvSpPr>
          <p:cNvPr id="4" name="Platshållare för sidfot 3"/>
          <p:cNvSpPr>
            <a:spLocks noGrp="1"/>
          </p:cNvSpPr>
          <p:nvPr>
            <p:ph type="ftr" sz="quarter" idx="11"/>
          </p:nvPr>
        </p:nvSpPr>
        <p:spPr/>
        <p:txBody>
          <a:bodyPr/>
          <a:lstStyle/>
          <a:p>
            <a:r>
              <a:rPr lang="en-US" smtClean="0"/>
              <a:t>Jörn Ellingsen  General Manager Business Development</a:t>
            </a:r>
            <a:endParaRPr lang="sv-SE"/>
          </a:p>
        </p:txBody>
      </p:sp>
      <p:sp>
        <p:nvSpPr>
          <p:cNvPr id="5" name="Platshållare för bildnummer 4"/>
          <p:cNvSpPr>
            <a:spLocks noGrp="1"/>
          </p:cNvSpPr>
          <p:nvPr>
            <p:ph type="sldNum" sz="quarter" idx="12"/>
          </p:nvPr>
        </p:nvSpPr>
        <p:spPr/>
        <p:txBody>
          <a:bodyPr/>
          <a:lstStyle/>
          <a:p>
            <a:fld id="{B100FE60-102E-46D1-A52C-35B0F9FE9DF8}" type="slidenum">
              <a:rPr lang="sv-SE" smtClean="0"/>
              <a:pPr/>
              <a:t>‹Nº›</a:t>
            </a:fld>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om">
    <p:spTree>
      <p:nvGrpSpPr>
        <p:cNvPr id="1" name=""/>
        <p:cNvGrpSpPr/>
        <p:nvPr/>
      </p:nvGrpSpPr>
      <p:grpSpPr>
        <a:xfrm>
          <a:off x="0" y="0"/>
          <a:ext cx="0" cy="0"/>
          <a:chOff x="0" y="0"/>
          <a:chExt cx="0" cy="0"/>
        </a:xfrm>
      </p:grpSpPr>
      <p:sp>
        <p:nvSpPr>
          <p:cNvPr id="2" name="Platshållare för datum 1"/>
          <p:cNvSpPr>
            <a:spLocks noGrp="1"/>
          </p:cNvSpPr>
          <p:nvPr>
            <p:ph type="dt" sz="half" idx="10"/>
          </p:nvPr>
        </p:nvSpPr>
        <p:spPr/>
        <p:txBody>
          <a:bodyPr/>
          <a:lstStyle/>
          <a:p>
            <a:fld id="{42F59BF4-2476-44AC-9A7A-1E807C833DFA}" type="datetime1">
              <a:rPr lang="sv-SE" smtClean="0"/>
              <a:pPr/>
              <a:t>2011-03-07</a:t>
            </a:fld>
            <a:endParaRPr lang="sv-SE"/>
          </a:p>
        </p:txBody>
      </p:sp>
      <p:sp>
        <p:nvSpPr>
          <p:cNvPr id="3" name="Platshållare för sidfot 2"/>
          <p:cNvSpPr>
            <a:spLocks noGrp="1"/>
          </p:cNvSpPr>
          <p:nvPr>
            <p:ph type="ftr" sz="quarter" idx="11"/>
          </p:nvPr>
        </p:nvSpPr>
        <p:spPr/>
        <p:txBody>
          <a:bodyPr/>
          <a:lstStyle/>
          <a:p>
            <a:r>
              <a:rPr lang="en-US" smtClean="0"/>
              <a:t>Jörn Ellingsen  General Manager Business Development</a:t>
            </a:r>
            <a:endParaRPr lang="sv-SE"/>
          </a:p>
        </p:txBody>
      </p:sp>
      <p:sp>
        <p:nvSpPr>
          <p:cNvPr id="4" name="Platshållare för bildnummer 3"/>
          <p:cNvSpPr>
            <a:spLocks noGrp="1"/>
          </p:cNvSpPr>
          <p:nvPr>
            <p:ph type="sldNum" sz="quarter" idx="12"/>
          </p:nvPr>
        </p:nvSpPr>
        <p:spPr/>
        <p:txBody>
          <a:bodyPr/>
          <a:lstStyle/>
          <a:p>
            <a:fld id="{B100FE60-102E-46D1-A52C-35B0F9FE9DF8}" type="slidenum">
              <a:rPr lang="sv-SE" smtClean="0"/>
              <a:pPr/>
              <a:t>‹Nº›</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nehåll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457202" y="273049"/>
            <a:ext cx="3008313" cy="1162051"/>
          </a:xfrm>
        </p:spPr>
        <p:txBody>
          <a:bodyPr anchor="b"/>
          <a:lstStyle>
            <a:lvl1pPr algn="l">
              <a:defRPr sz="2000" b="1"/>
            </a:lvl1pPr>
          </a:lstStyle>
          <a:p>
            <a:r>
              <a:rPr lang="sv-SE" smtClean="0"/>
              <a:t>Klicka här för att ändra format</a:t>
            </a:r>
            <a:endParaRPr lang="sv-SE"/>
          </a:p>
        </p:txBody>
      </p:sp>
      <p:sp>
        <p:nvSpPr>
          <p:cNvPr id="3" name="Platshållare för innehåll 2"/>
          <p:cNvSpPr>
            <a:spLocks noGrp="1"/>
          </p:cNvSpPr>
          <p:nvPr>
            <p:ph idx="1"/>
          </p:nvPr>
        </p:nvSpPr>
        <p:spPr>
          <a:xfrm>
            <a:off x="3575050" y="273052"/>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text 3"/>
          <p:cNvSpPr>
            <a:spLocks noGrp="1"/>
          </p:cNvSpPr>
          <p:nvPr>
            <p:ph type="body" sz="half" idx="2"/>
          </p:nvPr>
        </p:nvSpPr>
        <p:spPr>
          <a:xfrm>
            <a:off x="457202" y="1435102"/>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89A94729-B183-4A47-B78D-8FDF8E434FC0}" type="datetime1">
              <a:rPr lang="sv-SE" smtClean="0"/>
              <a:pPr/>
              <a:t>2011-03-07</a:t>
            </a:fld>
            <a:endParaRPr lang="sv-SE"/>
          </a:p>
        </p:txBody>
      </p:sp>
      <p:sp>
        <p:nvSpPr>
          <p:cNvPr id="6" name="Platshållare för sidfot 5"/>
          <p:cNvSpPr>
            <a:spLocks noGrp="1"/>
          </p:cNvSpPr>
          <p:nvPr>
            <p:ph type="ftr" sz="quarter" idx="11"/>
          </p:nvPr>
        </p:nvSpPr>
        <p:spPr/>
        <p:txBody>
          <a:bodyPr/>
          <a:lstStyle/>
          <a:p>
            <a:r>
              <a:rPr lang="en-US" smtClean="0"/>
              <a:t>Jörn Ellingsen  General Manager Business Development</a:t>
            </a:r>
            <a:endParaRPr lang="sv-SE"/>
          </a:p>
        </p:txBody>
      </p:sp>
      <p:sp>
        <p:nvSpPr>
          <p:cNvPr id="7" name="Platshållare för bildnummer 6"/>
          <p:cNvSpPr>
            <a:spLocks noGrp="1"/>
          </p:cNvSpPr>
          <p:nvPr>
            <p:ph type="sldNum" sz="quarter" idx="12"/>
          </p:nvPr>
        </p:nvSpPr>
        <p:spPr/>
        <p:txBody>
          <a:bodyPr/>
          <a:lstStyle/>
          <a:p>
            <a:fld id="{B100FE60-102E-46D1-A52C-35B0F9FE9DF8}" type="slidenum">
              <a:rPr lang="sv-SE" smtClean="0"/>
              <a:pPr/>
              <a:t>‹Nº›</a:t>
            </a:fld>
            <a:endParaRPr lang="sv-S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ed bildtext">
    <p:spTree>
      <p:nvGrpSpPr>
        <p:cNvPr id="1" name=""/>
        <p:cNvGrpSpPr/>
        <p:nvPr/>
      </p:nvGrpSpPr>
      <p:grpSpPr>
        <a:xfrm>
          <a:off x="0" y="0"/>
          <a:ext cx="0" cy="0"/>
          <a:chOff x="0" y="0"/>
          <a:chExt cx="0" cy="0"/>
        </a:xfrm>
      </p:grpSpPr>
      <p:sp>
        <p:nvSpPr>
          <p:cNvPr id="2" name="Rubrik 1"/>
          <p:cNvSpPr>
            <a:spLocks noGrp="1"/>
          </p:cNvSpPr>
          <p:nvPr>
            <p:ph type="title"/>
          </p:nvPr>
        </p:nvSpPr>
        <p:spPr>
          <a:xfrm>
            <a:off x="1792288" y="4800600"/>
            <a:ext cx="5486400" cy="566739"/>
          </a:xfrm>
        </p:spPr>
        <p:txBody>
          <a:bodyPr anchor="b"/>
          <a:lstStyle>
            <a:lvl1pPr algn="l">
              <a:defRPr sz="2000" b="1"/>
            </a:lvl1pPr>
          </a:lstStyle>
          <a:p>
            <a:r>
              <a:rPr lang="sv-SE" smtClean="0"/>
              <a:t>Klicka här för att ändra format</a:t>
            </a:r>
            <a:endParaRPr lang="sv-SE"/>
          </a:p>
        </p:txBody>
      </p:sp>
      <p:sp>
        <p:nvSpPr>
          <p:cNvPr id="3" name="Platshållare för bild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sv-SE" smtClean="0"/>
              <a:t>Klicka på ikonen för att lägga till en bild</a:t>
            </a:r>
            <a:endParaRPr lang="sv-SE"/>
          </a:p>
        </p:txBody>
      </p:sp>
      <p:sp>
        <p:nvSpPr>
          <p:cNvPr id="4" name="Platshållare för text 3"/>
          <p:cNvSpPr>
            <a:spLocks noGrp="1"/>
          </p:cNvSpPr>
          <p:nvPr>
            <p:ph type="body" sz="half" idx="2"/>
          </p:nvPr>
        </p:nvSpPr>
        <p:spPr>
          <a:xfrm>
            <a:off x="1792288" y="5367338"/>
            <a:ext cx="5486400" cy="8048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sv-SE" smtClean="0"/>
              <a:t>Klicka här för att ändra format på bakgrundstexten</a:t>
            </a:r>
          </a:p>
        </p:txBody>
      </p:sp>
      <p:sp>
        <p:nvSpPr>
          <p:cNvPr id="5" name="Platshållare för datum 4"/>
          <p:cNvSpPr>
            <a:spLocks noGrp="1"/>
          </p:cNvSpPr>
          <p:nvPr>
            <p:ph type="dt" sz="half" idx="10"/>
          </p:nvPr>
        </p:nvSpPr>
        <p:spPr/>
        <p:txBody>
          <a:bodyPr/>
          <a:lstStyle/>
          <a:p>
            <a:fld id="{51B9C283-94CC-4B25-9AE0-366F23633183}" type="datetime1">
              <a:rPr lang="sv-SE" smtClean="0"/>
              <a:pPr/>
              <a:t>2011-03-07</a:t>
            </a:fld>
            <a:endParaRPr lang="sv-SE"/>
          </a:p>
        </p:txBody>
      </p:sp>
      <p:sp>
        <p:nvSpPr>
          <p:cNvPr id="6" name="Platshållare för sidfot 5"/>
          <p:cNvSpPr>
            <a:spLocks noGrp="1"/>
          </p:cNvSpPr>
          <p:nvPr>
            <p:ph type="ftr" sz="quarter" idx="11"/>
          </p:nvPr>
        </p:nvSpPr>
        <p:spPr/>
        <p:txBody>
          <a:bodyPr/>
          <a:lstStyle/>
          <a:p>
            <a:r>
              <a:rPr lang="en-US" smtClean="0"/>
              <a:t>Jörn Ellingsen  General Manager Business Development</a:t>
            </a:r>
            <a:endParaRPr lang="sv-SE"/>
          </a:p>
        </p:txBody>
      </p:sp>
      <p:sp>
        <p:nvSpPr>
          <p:cNvPr id="7" name="Platshållare för bildnummer 6"/>
          <p:cNvSpPr>
            <a:spLocks noGrp="1"/>
          </p:cNvSpPr>
          <p:nvPr>
            <p:ph type="sldNum" sz="quarter" idx="12"/>
          </p:nvPr>
        </p:nvSpPr>
        <p:spPr/>
        <p:txBody>
          <a:bodyPr/>
          <a:lstStyle/>
          <a:p>
            <a:fld id="{B100FE60-102E-46D1-A52C-35B0F9FE9DF8}" type="slidenum">
              <a:rPr lang="sv-SE" smtClean="0"/>
              <a:pPr/>
              <a:t>‹Nº›</a:t>
            </a:fld>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457200" y="274639"/>
            <a:ext cx="8229600" cy="1143000"/>
          </a:xfrm>
          <a:prstGeom prst="rect">
            <a:avLst/>
          </a:prstGeom>
        </p:spPr>
        <p:txBody>
          <a:bodyPr vert="horz" lIns="91440" tIns="45720" rIns="91440" bIns="45720" rtlCol="0" anchor="ctr">
            <a:normAutofit/>
          </a:bodyPr>
          <a:lstStyle/>
          <a:p>
            <a:r>
              <a:rPr lang="sv-SE" smtClean="0"/>
              <a:t>Klicka här för att ändra format</a:t>
            </a:r>
            <a:endParaRPr lang="sv-SE"/>
          </a:p>
        </p:txBody>
      </p:sp>
      <p:sp>
        <p:nvSpPr>
          <p:cNvPr id="3" name="Platshållare för text 2"/>
          <p:cNvSpPr>
            <a:spLocks noGrp="1"/>
          </p:cNvSpPr>
          <p:nvPr>
            <p:ph type="body" idx="1"/>
          </p:nvPr>
        </p:nvSpPr>
        <p:spPr>
          <a:xfrm>
            <a:off x="457200" y="1600201"/>
            <a:ext cx="8229600" cy="4525963"/>
          </a:xfrm>
          <a:prstGeom prst="rect">
            <a:avLst/>
          </a:prstGeom>
        </p:spPr>
        <p:txBody>
          <a:bodyPr vert="horz" lIns="91440" tIns="45720" rIns="91440" bIns="45720" rtlCol="0">
            <a:normAutofit/>
          </a:bodyPr>
          <a:lstStyle/>
          <a:p>
            <a:pPr lvl="0"/>
            <a:r>
              <a:rPr lang="sv-SE" smtClean="0"/>
              <a:t>Klicka här för att ändra format på bakgrundstexten</a:t>
            </a:r>
          </a:p>
          <a:p>
            <a:pPr lvl="1"/>
            <a:r>
              <a:rPr lang="sv-SE" smtClean="0"/>
              <a:t>Nivå två</a:t>
            </a:r>
          </a:p>
          <a:p>
            <a:pPr lvl="2"/>
            <a:r>
              <a:rPr lang="sv-SE" smtClean="0"/>
              <a:t>Nivå tre</a:t>
            </a:r>
          </a:p>
          <a:p>
            <a:pPr lvl="3"/>
            <a:r>
              <a:rPr lang="sv-SE" smtClean="0"/>
              <a:t>Nivå fyra</a:t>
            </a:r>
          </a:p>
          <a:p>
            <a:pPr lvl="4"/>
            <a:r>
              <a:rPr lang="sv-SE" smtClean="0"/>
              <a:t>Nivå fem</a:t>
            </a:r>
            <a:endParaRPr lang="sv-SE"/>
          </a:p>
        </p:txBody>
      </p:sp>
      <p:sp>
        <p:nvSpPr>
          <p:cNvPr id="4" name="Platshållare för datum 3"/>
          <p:cNvSpPr>
            <a:spLocks noGrp="1"/>
          </p:cNvSpPr>
          <p:nvPr>
            <p:ph type="dt" sz="half" idx="2"/>
          </p:nvPr>
        </p:nvSpPr>
        <p:spPr>
          <a:xfrm>
            <a:off x="457200" y="6356351"/>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A873E90-3FD9-44F4-B55F-AE6335231E6E}" type="datetime1">
              <a:rPr lang="sv-SE" smtClean="0"/>
              <a:pPr/>
              <a:t>2011-03-07</a:t>
            </a:fld>
            <a:endParaRPr lang="sv-SE"/>
          </a:p>
        </p:txBody>
      </p:sp>
      <p:sp>
        <p:nvSpPr>
          <p:cNvPr id="5" name="Platshållare för sidfot 4"/>
          <p:cNvSpPr>
            <a:spLocks noGrp="1"/>
          </p:cNvSpPr>
          <p:nvPr>
            <p:ph type="ftr" sz="quarter" idx="3"/>
          </p:nvPr>
        </p:nvSpPr>
        <p:spPr>
          <a:xfrm>
            <a:off x="3124200" y="6356351"/>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smtClean="0"/>
              <a:t>Jörn Ellingsen  General Manager Business Development</a:t>
            </a:r>
            <a:endParaRPr lang="sv-SE"/>
          </a:p>
        </p:txBody>
      </p:sp>
      <p:sp>
        <p:nvSpPr>
          <p:cNvPr id="6" name="Platshållare för bildnummer 5"/>
          <p:cNvSpPr>
            <a:spLocks noGrp="1"/>
          </p:cNvSpPr>
          <p:nvPr>
            <p:ph type="sldNum" sz="quarter" idx="4"/>
          </p:nvPr>
        </p:nvSpPr>
        <p:spPr>
          <a:xfrm>
            <a:off x="6553200" y="6356351"/>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00FE60-102E-46D1-A52C-35B0F9FE9DF8}" type="slidenum">
              <a:rPr lang="sv-SE" smtClean="0"/>
              <a:pPr/>
              <a:t>‹Nº›</a:t>
            </a:fld>
            <a:endParaRPr lang="sv-SE"/>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0.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0.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1.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1.xml"/><Relationship Id="rId6" Type="http://schemas.openxmlformats.org/officeDocument/2006/relationships/image" Target="../media/image2.jpeg"/><Relationship Id="rId5" Type="http://schemas.openxmlformats.org/officeDocument/2006/relationships/image" Target="../media/image6.png"/><Relationship Id="rId4" Type="http://schemas.openxmlformats.org/officeDocument/2006/relationships/image" Target="../media/image5.png"/></Relationships>
</file>

<file path=ppt/slides/_rels/slide1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3.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4.xml"/><Relationship Id="rId1" Type="http://schemas.openxmlformats.org/officeDocument/2006/relationships/slideLayout" Target="../slideLayouts/slideLayout1.xml"/><Relationship Id="rId6" Type="http://schemas.openxmlformats.org/officeDocument/2006/relationships/image" Target="../media/image7.emf"/><Relationship Id="rId5" Type="http://schemas.openxmlformats.org/officeDocument/2006/relationships/image" Target="../media/image3.jpeg"/><Relationship Id="rId4" Type="http://schemas.openxmlformats.org/officeDocument/2006/relationships/image" Target="../media/image2.jpeg"/></Relationships>
</file>

<file path=ppt/slides/_rels/slide1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5.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6.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7.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1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8.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4.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5.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5.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7.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7.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8.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_rels/slide9.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9.xml"/><Relationship Id="rId1" Type="http://schemas.openxmlformats.org/officeDocument/2006/relationships/slideLayout" Target="../slideLayouts/slideLayout1.xml"/><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dirty="0"/>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10" name="textruta 9"/>
          <p:cNvSpPr txBox="1"/>
          <p:nvPr/>
        </p:nvSpPr>
        <p:spPr>
          <a:xfrm>
            <a:off x="0" y="357166"/>
            <a:ext cx="9144000" cy="1446550"/>
          </a:xfrm>
          <a:prstGeom prst="rect">
            <a:avLst/>
          </a:prstGeom>
          <a:noFill/>
        </p:spPr>
        <p:txBody>
          <a:bodyPr wrap="square" rtlCol="0">
            <a:spAutoFit/>
          </a:bodyPr>
          <a:lstStyle/>
          <a:p>
            <a:pPr algn="ctr"/>
            <a:r>
              <a:rPr lang="sv-SE" sz="4400" b="1" spc="-100" dirty="0" smtClean="0">
                <a:solidFill>
                  <a:schemeClr val="accent1">
                    <a:lumMod val="75000"/>
                  </a:schemeClr>
                </a:solidFill>
                <a:latin typeface="Arial" pitchFamily="34" charset="0"/>
                <a:cs typeface="Arial" pitchFamily="34" charset="0"/>
              </a:rPr>
              <a:t>KOBELCO WELDING</a:t>
            </a:r>
          </a:p>
          <a:p>
            <a:pPr algn="ctr"/>
            <a:r>
              <a:rPr lang="sv-SE" sz="4400" b="1" spc="-100" dirty="0" smtClean="0">
                <a:solidFill>
                  <a:schemeClr val="accent1">
                    <a:lumMod val="75000"/>
                  </a:schemeClr>
                </a:solidFill>
                <a:latin typeface="Arial" pitchFamily="34" charset="0"/>
                <a:cs typeface="Arial" pitchFamily="34" charset="0"/>
              </a:rPr>
              <a:t>OF EUROPÉ,  KWE</a:t>
            </a:r>
            <a:endParaRPr lang="sv-SE" sz="4400" b="1" spc="-100" dirty="0">
              <a:solidFill>
                <a:schemeClr val="accent1">
                  <a:lumMod val="75000"/>
                </a:schemeClr>
              </a:solidFill>
              <a:latin typeface="Arial" pitchFamily="34" charset="0"/>
              <a:cs typeface="Arial" pitchFamily="34" charset="0"/>
            </a:endParaRPr>
          </a:p>
        </p:txBody>
      </p:sp>
      <p:pic>
        <p:nvPicPr>
          <p:cNvPr id="12" name="Bildobjekt 11" descr="Building.jpg"/>
          <p:cNvPicPr>
            <a:picLocks noChangeAspect="1"/>
          </p:cNvPicPr>
          <p:nvPr/>
        </p:nvPicPr>
        <p:blipFill>
          <a:blip r:embed="rId6" cstate="print"/>
          <a:stretch>
            <a:fillRect/>
          </a:stretch>
        </p:blipFill>
        <p:spPr>
          <a:xfrm>
            <a:off x="1000100" y="2143116"/>
            <a:ext cx="7215206" cy="3652141"/>
          </a:xfrm>
          <a:prstGeom prst="rect">
            <a:avLst/>
          </a:prstGeom>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928662" y="500041"/>
            <a:ext cx="7072362" cy="707886"/>
          </a:xfrm>
          <a:prstGeom prst="rect">
            <a:avLst/>
          </a:prstGeom>
          <a:noFill/>
        </p:spPr>
        <p:txBody>
          <a:bodyPr wrap="square" rtlCol="0">
            <a:spAutoFit/>
          </a:bodyPr>
          <a:lstStyle/>
          <a:p>
            <a:pPr algn="ctr"/>
            <a:r>
              <a:rPr lang="en-GB" sz="4000" b="1" dirty="0" smtClean="0">
                <a:solidFill>
                  <a:schemeClr val="accent1">
                    <a:lumMod val="75000"/>
                  </a:schemeClr>
                </a:solidFill>
              </a:rPr>
              <a:t>Some of our market segments</a:t>
            </a:r>
          </a:p>
        </p:txBody>
      </p:sp>
      <p:sp>
        <p:nvSpPr>
          <p:cNvPr id="8" name="textruta 7"/>
          <p:cNvSpPr txBox="1"/>
          <p:nvPr/>
        </p:nvSpPr>
        <p:spPr>
          <a:xfrm>
            <a:off x="1785918" y="1571612"/>
            <a:ext cx="6786610" cy="3785652"/>
          </a:xfrm>
          <a:prstGeom prst="rect">
            <a:avLst/>
          </a:prstGeom>
          <a:noFill/>
        </p:spPr>
        <p:txBody>
          <a:bodyPr wrap="square" rtlCol="0">
            <a:spAutoFit/>
          </a:bodyPr>
          <a:lstStyle/>
          <a:p>
            <a:pPr>
              <a:lnSpc>
                <a:spcPct val="150000"/>
              </a:lnSpc>
              <a:buFont typeface="Wingdings" pitchFamily="2" charset="2"/>
              <a:buChar char="Ø"/>
            </a:pPr>
            <a:r>
              <a:rPr lang="en-GB" sz="3200" dirty="0" smtClean="0">
                <a:solidFill>
                  <a:schemeClr val="bg1"/>
                </a:solidFill>
              </a:rPr>
              <a:t>Shipbuilding</a:t>
            </a:r>
          </a:p>
          <a:p>
            <a:pPr>
              <a:lnSpc>
                <a:spcPct val="150000"/>
              </a:lnSpc>
              <a:buFont typeface="Wingdings" pitchFamily="2" charset="2"/>
              <a:buChar char="Ø"/>
            </a:pPr>
            <a:r>
              <a:rPr lang="en-GB" sz="3200" dirty="0" smtClean="0">
                <a:solidFill>
                  <a:schemeClr val="bg1"/>
                </a:solidFill>
              </a:rPr>
              <a:t>Oil &amp; Gas field development</a:t>
            </a:r>
          </a:p>
          <a:p>
            <a:pPr>
              <a:lnSpc>
                <a:spcPct val="150000"/>
              </a:lnSpc>
              <a:buFont typeface="Wingdings" pitchFamily="2" charset="2"/>
              <a:buChar char="Ø"/>
            </a:pPr>
            <a:r>
              <a:rPr lang="en-GB" sz="3200" dirty="0" smtClean="0">
                <a:solidFill>
                  <a:schemeClr val="bg1"/>
                </a:solidFill>
              </a:rPr>
              <a:t>Construction Equipment</a:t>
            </a:r>
          </a:p>
          <a:p>
            <a:pPr>
              <a:lnSpc>
                <a:spcPct val="150000"/>
              </a:lnSpc>
              <a:buFont typeface="Wingdings" pitchFamily="2" charset="2"/>
              <a:buChar char="Ø"/>
            </a:pPr>
            <a:r>
              <a:rPr lang="en-GB" sz="3200" dirty="0" smtClean="0">
                <a:solidFill>
                  <a:schemeClr val="bg1"/>
                </a:solidFill>
              </a:rPr>
              <a:t>Pressure Vessels</a:t>
            </a:r>
          </a:p>
          <a:p>
            <a:pPr>
              <a:lnSpc>
                <a:spcPct val="150000"/>
              </a:lnSpc>
              <a:buFont typeface="Wingdings" pitchFamily="2" charset="2"/>
              <a:buChar char="Ø"/>
            </a:pPr>
            <a:r>
              <a:rPr lang="en-GB" sz="3200" dirty="0" smtClean="0">
                <a:solidFill>
                  <a:schemeClr val="bg1"/>
                </a:solidFill>
              </a:rPr>
              <a:t>Pipelines</a:t>
            </a: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395536" y="500041"/>
            <a:ext cx="8352928" cy="707886"/>
          </a:xfrm>
          <a:prstGeom prst="rect">
            <a:avLst/>
          </a:prstGeom>
          <a:noFill/>
        </p:spPr>
        <p:txBody>
          <a:bodyPr wrap="square" rtlCol="0">
            <a:spAutoFit/>
          </a:bodyPr>
          <a:lstStyle/>
          <a:p>
            <a:pPr algn="ctr"/>
            <a:r>
              <a:rPr lang="en-GB" sz="4000" b="1" dirty="0" smtClean="0">
                <a:solidFill>
                  <a:schemeClr val="accent1">
                    <a:lumMod val="75000"/>
                  </a:schemeClr>
                </a:solidFill>
              </a:rPr>
              <a:t>Pressure Vessels, this is what we do</a:t>
            </a:r>
          </a:p>
        </p:txBody>
      </p:sp>
      <p:sp>
        <p:nvSpPr>
          <p:cNvPr id="8" name="textruta 7"/>
          <p:cNvSpPr txBox="1"/>
          <p:nvPr/>
        </p:nvSpPr>
        <p:spPr>
          <a:xfrm>
            <a:off x="857224" y="1484784"/>
            <a:ext cx="7715304" cy="4852610"/>
          </a:xfrm>
          <a:prstGeom prst="rect">
            <a:avLst/>
          </a:prstGeom>
          <a:noFill/>
        </p:spPr>
        <p:txBody>
          <a:bodyPr wrap="square" rtlCol="0">
            <a:spAutoFit/>
          </a:bodyPr>
          <a:lstStyle/>
          <a:p>
            <a:pPr>
              <a:buFont typeface="Wingdings" pitchFamily="2" charset="2"/>
              <a:buChar char="Ø"/>
            </a:pPr>
            <a:r>
              <a:rPr lang="en-GB" sz="3200" dirty="0" smtClean="0">
                <a:solidFill>
                  <a:schemeClr val="bg1"/>
                </a:solidFill>
              </a:rPr>
              <a:t>Fully integrated manufacturer</a:t>
            </a:r>
          </a:p>
          <a:p>
            <a:pPr lvl="1">
              <a:buFont typeface="Wingdings" pitchFamily="2" charset="2"/>
              <a:buChar char="Ø"/>
            </a:pPr>
            <a:r>
              <a:rPr lang="en-GB" sz="3200" dirty="0" smtClean="0">
                <a:solidFill>
                  <a:schemeClr val="bg1"/>
                </a:solidFill>
              </a:rPr>
              <a:t>Manufacturing of Cr-Mo, Cr-Mo-V steels</a:t>
            </a:r>
          </a:p>
          <a:p>
            <a:pPr lvl="1">
              <a:buFont typeface="Wingdings" pitchFamily="2" charset="2"/>
              <a:buChar char="Ø"/>
            </a:pPr>
            <a:r>
              <a:rPr lang="en-GB" sz="3200" dirty="0" smtClean="0">
                <a:solidFill>
                  <a:schemeClr val="bg1"/>
                </a:solidFill>
              </a:rPr>
              <a:t>Manufacturer of forged shells</a:t>
            </a:r>
          </a:p>
          <a:p>
            <a:pPr lvl="1">
              <a:buFont typeface="Wingdings" pitchFamily="2" charset="2"/>
              <a:buChar char="Ø"/>
            </a:pPr>
            <a:r>
              <a:rPr lang="en-GB" sz="3200" dirty="0" smtClean="0">
                <a:solidFill>
                  <a:schemeClr val="bg1"/>
                </a:solidFill>
              </a:rPr>
              <a:t>Engineering &amp; Assembly</a:t>
            </a:r>
          </a:p>
          <a:p>
            <a:pPr lvl="1">
              <a:buFont typeface="Wingdings" pitchFamily="2" charset="2"/>
              <a:buChar char="Ø"/>
            </a:pPr>
            <a:r>
              <a:rPr lang="en-GB" sz="3200" dirty="0" smtClean="0">
                <a:solidFill>
                  <a:schemeClr val="bg1"/>
                </a:solidFill>
              </a:rPr>
              <a:t>Manufacturing of all types of welding consumables for these materials</a:t>
            </a:r>
          </a:p>
          <a:p>
            <a:pPr lvl="1">
              <a:buFont typeface="Wingdings" pitchFamily="2" charset="2"/>
              <a:buChar char="Ø"/>
            </a:pPr>
            <a:r>
              <a:rPr lang="en-GB" sz="3200" dirty="0" smtClean="0">
                <a:solidFill>
                  <a:schemeClr val="bg1"/>
                </a:solidFill>
              </a:rPr>
              <a:t>Own manufacturing unit for Reactors, Pressure Vessels, Heat Exchangers, etc.</a:t>
            </a:r>
          </a:p>
          <a:p>
            <a:pPr lvl="1">
              <a:buFont typeface="Wingdings" pitchFamily="2" charset="2"/>
              <a:buChar char="Ø"/>
            </a:pPr>
            <a:endParaRPr lang="en-GB" sz="3200" dirty="0" smtClean="0">
              <a:solidFill>
                <a:schemeClr val="bg1"/>
              </a:solidFill>
            </a:endParaRPr>
          </a:p>
          <a:p>
            <a:endParaRPr lang="en-GB" sz="3200" baseline="-25000" dirty="0" smtClean="0">
              <a:solidFill>
                <a:schemeClr val="bg1"/>
              </a:solidFill>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142" name="Picture 95"/>
          <p:cNvPicPr>
            <a:picLocks noChangeAspect="1" noChangeArrowheads="1"/>
          </p:cNvPicPr>
          <p:nvPr/>
        </p:nvPicPr>
        <p:blipFill>
          <a:blip r:embed="rId4" cstate="print"/>
          <a:srcRect/>
          <a:stretch>
            <a:fillRect/>
          </a:stretch>
        </p:blipFill>
        <p:spPr bwMode="auto">
          <a:xfrm>
            <a:off x="2915816" y="2708920"/>
            <a:ext cx="6012730" cy="3930015"/>
          </a:xfrm>
          <a:prstGeom prst="rect">
            <a:avLst/>
          </a:prstGeom>
          <a:noFill/>
          <a:ln w="9525" algn="ctr">
            <a:noFill/>
            <a:miter lim="800000"/>
            <a:headEnd/>
            <a:tailEnd/>
          </a:ln>
          <a:effectLst/>
        </p:spPr>
      </p:pic>
      <p:sp>
        <p:nvSpPr>
          <p:cNvPr id="7" name="textruta 6"/>
          <p:cNvSpPr txBox="1"/>
          <p:nvPr/>
        </p:nvSpPr>
        <p:spPr>
          <a:xfrm>
            <a:off x="1000100" y="500041"/>
            <a:ext cx="7000924" cy="707886"/>
          </a:xfrm>
          <a:prstGeom prst="rect">
            <a:avLst/>
          </a:prstGeom>
          <a:noFill/>
        </p:spPr>
        <p:txBody>
          <a:bodyPr wrap="square" rtlCol="0">
            <a:spAutoFit/>
          </a:bodyPr>
          <a:lstStyle/>
          <a:p>
            <a:pPr algn="ctr"/>
            <a:r>
              <a:rPr lang="en-GB" sz="4000" b="1" dirty="0" smtClean="0">
                <a:solidFill>
                  <a:schemeClr val="accent1">
                    <a:lumMod val="75000"/>
                  </a:schemeClr>
                </a:solidFill>
              </a:rPr>
              <a:t>Kobe Steel, Takasago Works</a:t>
            </a:r>
          </a:p>
        </p:txBody>
      </p:sp>
      <p:pic>
        <p:nvPicPr>
          <p:cNvPr id="141" name="Picture 96"/>
          <p:cNvPicPr>
            <a:picLocks noChangeAspect="1" noChangeArrowheads="1"/>
          </p:cNvPicPr>
          <p:nvPr/>
        </p:nvPicPr>
        <p:blipFill>
          <a:blip r:embed="rId5" cstate="print"/>
          <a:srcRect l="2037" r="3621"/>
          <a:stretch>
            <a:fillRect/>
          </a:stretch>
        </p:blipFill>
        <p:spPr bwMode="auto">
          <a:xfrm>
            <a:off x="251520" y="1340768"/>
            <a:ext cx="5029200" cy="4014787"/>
          </a:xfrm>
          <a:prstGeom prst="rect">
            <a:avLst/>
          </a:prstGeom>
          <a:noFill/>
          <a:ln w="9525">
            <a:noFill/>
            <a:miter lim="800000"/>
            <a:headEnd/>
            <a:tailEnd/>
          </a:ln>
        </p:spPr>
      </p:pic>
      <p:pic>
        <p:nvPicPr>
          <p:cNvPr id="5" name="Bildobjekt 4" descr="QTQ.jpg"/>
          <p:cNvPicPr>
            <a:picLocks noChangeAspect="1"/>
          </p:cNvPicPr>
          <p:nvPr/>
        </p:nvPicPr>
        <p:blipFill>
          <a:blip r:embed="rId6"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7"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1000100" y="500041"/>
            <a:ext cx="7000924" cy="707886"/>
          </a:xfrm>
          <a:prstGeom prst="rect">
            <a:avLst/>
          </a:prstGeom>
          <a:noFill/>
        </p:spPr>
        <p:txBody>
          <a:bodyPr wrap="square" rtlCol="0">
            <a:spAutoFit/>
          </a:bodyPr>
          <a:lstStyle/>
          <a:p>
            <a:pPr algn="ctr"/>
            <a:r>
              <a:rPr lang="en-GB" sz="4000" b="1" dirty="0" smtClean="0">
                <a:solidFill>
                  <a:schemeClr val="accent1">
                    <a:lumMod val="75000"/>
                  </a:schemeClr>
                </a:solidFill>
              </a:rPr>
              <a:t>Solutions for Reactors</a:t>
            </a:r>
          </a:p>
        </p:txBody>
      </p:sp>
      <p:sp>
        <p:nvSpPr>
          <p:cNvPr id="8" name="textruta 7"/>
          <p:cNvSpPr txBox="1"/>
          <p:nvPr/>
        </p:nvSpPr>
        <p:spPr>
          <a:xfrm>
            <a:off x="857224" y="1785927"/>
            <a:ext cx="7715304" cy="754694"/>
          </a:xfrm>
          <a:prstGeom prst="rect">
            <a:avLst/>
          </a:prstGeom>
          <a:noFill/>
        </p:spPr>
        <p:txBody>
          <a:bodyPr wrap="square" rtlCol="0">
            <a:spAutoFit/>
          </a:bodyPr>
          <a:lstStyle/>
          <a:p>
            <a:pPr>
              <a:lnSpc>
                <a:spcPct val="150000"/>
              </a:lnSpc>
              <a:buFont typeface="Wingdings" pitchFamily="2" charset="2"/>
              <a:buChar char="Ø"/>
            </a:pPr>
            <a:endParaRPr lang="en-GB" sz="3200" dirty="0" smtClean="0">
              <a:solidFill>
                <a:schemeClr val="bg1"/>
              </a:solidFill>
            </a:endParaRPr>
          </a:p>
        </p:txBody>
      </p:sp>
      <p:graphicFrame>
        <p:nvGraphicFramePr>
          <p:cNvPr id="9" name="Group 101"/>
          <p:cNvGraphicFramePr>
            <a:graphicFrameLocks noGrp="1"/>
          </p:cNvGraphicFramePr>
          <p:nvPr/>
        </p:nvGraphicFramePr>
        <p:xfrm>
          <a:off x="179388" y="1206500"/>
          <a:ext cx="8855075" cy="4524947"/>
        </p:xfrm>
        <a:graphic>
          <a:graphicData uri="http://schemas.openxmlformats.org/drawingml/2006/table">
            <a:tbl>
              <a:tblPr/>
              <a:tblGrid>
                <a:gridCol w="863600"/>
                <a:gridCol w="2663825"/>
                <a:gridCol w="2663825"/>
                <a:gridCol w="2663825"/>
              </a:tblGrid>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1.25Cr-0.5Mo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2.25Cr-1Mo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2.25Cr-1Mo-V</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7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SMAW</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(AC) </a:t>
                      </a:r>
                      <a:r>
                        <a:rPr kumimoji="1" lang="en-US" altLang="ja-JP" sz="1600" b="1" i="0" u="none" strike="noStrike" cap="none" normalizeH="0" baseline="0" dirty="0" smtClean="0">
                          <a:ln>
                            <a:noFill/>
                          </a:ln>
                          <a:solidFill>
                            <a:schemeClr val="accent1">
                              <a:lumMod val="75000"/>
                            </a:schemeClr>
                          </a:solidFill>
                          <a:effectLst/>
                          <a:latin typeface="Verdana" pitchFamily="34" charset="0"/>
                          <a:ea typeface="ＭＳ Ｐゴシック" pitchFamily="50" charset="-128"/>
                        </a:rPr>
                        <a:t>CM-A96MB</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(DC) </a:t>
                      </a: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CM-A96MBD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(AC) </a:t>
                      </a: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CM-A106N</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(DC) </a:t>
                      </a: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CM-A106ND</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(AC) </a:t>
                      </a: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CM-A106H</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(DC) </a:t>
                      </a: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CM-A106HD</a:t>
                      </a: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50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GTAW</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TG-S1CM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TG-S2CM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TG-S2CMH</a:t>
                      </a: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47700">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GMAW</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MG-S1CM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MG-S2CM</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smtClean="0">
                        <a:ln>
                          <a:noFill/>
                        </a:ln>
                        <a:solidFill>
                          <a:schemeClr val="accent2"/>
                        </a:solidFill>
                        <a:effectLst/>
                        <a:latin typeface="Verdana" pitchFamily="34"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36588">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FCAW</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DW-81B2</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DW-91B3</a:t>
                      </a:r>
                    </a:p>
                  </a:txBody>
                  <a:tcPr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smtClean="0">
                        <a:ln>
                          <a:noFill/>
                        </a:ln>
                        <a:solidFill>
                          <a:schemeClr val="accent2"/>
                        </a:solidFill>
                        <a:effectLst/>
                        <a:latin typeface="Verdana" pitchFamily="34" charset="0"/>
                        <a:ea typeface="ＭＳ Ｐゴシック" pitchFamily="50" charset="-128"/>
                      </a:endParaRPr>
                    </a:p>
                  </a:txBody>
                  <a:tcPr anchor="ct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0572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SAW</a:t>
                      </a:r>
                    </a:p>
                  </a:txBody>
                  <a:tcPr anchor="ctr" horzOverflow="overflow">
                    <a:lnL cap="flat">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(AC)</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 </a:t>
                      </a: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US-511N/PF-200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(DC)</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rgbClr val="3333FF"/>
                          </a:solidFill>
                          <a:effectLst/>
                          <a:latin typeface="Verdana" pitchFamily="34" charset="0"/>
                          <a:ea typeface="ＭＳ Ｐゴシック" pitchFamily="50" charset="-128"/>
                        </a:rPr>
                        <a:t> </a:t>
                      </a: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US-511ND/PF-200D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(AC)</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rgbClr val="3333FF"/>
                          </a:solidFill>
                          <a:effectLst/>
                          <a:latin typeface="Verdana" pitchFamily="34" charset="0"/>
                          <a:ea typeface="ＭＳ Ｐゴシック" pitchFamily="50" charset="-128"/>
                        </a:rPr>
                        <a:t> </a:t>
                      </a: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US-521S/PF-200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(DC)</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rgbClr val="3333FF"/>
                          </a:solidFill>
                          <a:effectLst/>
                          <a:latin typeface="Verdana" pitchFamily="34" charset="0"/>
                          <a:ea typeface="ＭＳ Ｐゴシック" pitchFamily="50" charset="-128"/>
                        </a:rPr>
                        <a:t> </a:t>
                      </a: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US-521S/PF-200D</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(AC)</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 </a:t>
                      </a: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US-521H/PF-500</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chemeClr val="tx1"/>
                          </a:solidFill>
                          <a:effectLst/>
                          <a:latin typeface="Verdana" pitchFamily="34" charset="0"/>
                          <a:ea typeface="ＭＳ Ｐゴシック" pitchFamily="50" charset="-128"/>
                        </a:rPr>
                        <a:t>(DC)</a:t>
                      </a:r>
                    </a:p>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0" i="0" u="none" strike="noStrike" cap="none" normalizeH="0" baseline="0" dirty="0" smtClean="0">
                          <a:ln>
                            <a:noFill/>
                          </a:ln>
                          <a:solidFill>
                            <a:srgbClr val="3333FF"/>
                          </a:solidFill>
                          <a:effectLst/>
                          <a:latin typeface="Verdana" pitchFamily="34" charset="0"/>
                          <a:ea typeface="ＭＳ Ｐゴシック" pitchFamily="50" charset="-128"/>
                        </a:rPr>
                        <a:t> </a:t>
                      </a:r>
                      <a:r>
                        <a:rPr kumimoji="1" lang="en-US" altLang="ja-JP" sz="1600" b="1" i="0" u="none" strike="noStrike" kern="1200" cap="none" normalizeH="0" baseline="0" dirty="0" smtClean="0">
                          <a:ln>
                            <a:noFill/>
                          </a:ln>
                          <a:solidFill>
                            <a:schemeClr val="accent1">
                              <a:lumMod val="75000"/>
                            </a:schemeClr>
                          </a:solidFill>
                          <a:effectLst/>
                          <a:latin typeface="Verdana" pitchFamily="34" charset="0"/>
                          <a:ea typeface="ＭＳ Ｐゴシック" pitchFamily="50" charset="-128"/>
                          <a:cs typeface="+mn-cs"/>
                        </a:rPr>
                        <a:t>US-521HD/PF-500D</a:t>
                      </a: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467544" y="500041"/>
            <a:ext cx="8208912" cy="707886"/>
          </a:xfrm>
          <a:prstGeom prst="rect">
            <a:avLst/>
          </a:prstGeom>
          <a:noFill/>
        </p:spPr>
        <p:txBody>
          <a:bodyPr wrap="square" rtlCol="0">
            <a:spAutoFit/>
          </a:bodyPr>
          <a:lstStyle/>
          <a:p>
            <a:pPr algn="ctr"/>
            <a:r>
              <a:rPr lang="en-GB" sz="4000" b="1" dirty="0" smtClean="0">
                <a:solidFill>
                  <a:schemeClr val="accent1">
                    <a:lumMod val="75000"/>
                  </a:schemeClr>
                </a:solidFill>
              </a:rPr>
              <a:t>Example of Cr-Mo-V documentation</a:t>
            </a:r>
          </a:p>
        </p:txBody>
      </p:sp>
      <p:pic>
        <p:nvPicPr>
          <p:cNvPr id="11" name="Picture 40"/>
          <p:cNvPicPr>
            <a:picLocks noChangeAspect="1" noChangeArrowheads="1"/>
          </p:cNvPicPr>
          <p:nvPr/>
        </p:nvPicPr>
        <p:blipFill>
          <a:blip r:embed="rId6" cstate="print"/>
          <a:srcRect/>
          <a:stretch>
            <a:fillRect/>
          </a:stretch>
        </p:blipFill>
        <p:spPr bwMode="auto">
          <a:xfrm>
            <a:off x="4284663" y="1700213"/>
            <a:ext cx="4384675" cy="3695700"/>
          </a:xfrm>
          <a:prstGeom prst="rect">
            <a:avLst/>
          </a:prstGeom>
          <a:noFill/>
          <a:ln w="9525">
            <a:noFill/>
            <a:miter lim="800000"/>
            <a:headEnd/>
            <a:tailEnd/>
          </a:ln>
          <a:effectLst>
            <a:outerShdw blurRad="50800" dist="50800" dir="5400000" algn="ctr" rotWithShape="0">
              <a:srgbClr val="000000">
                <a:alpha val="0"/>
              </a:srgbClr>
            </a:outerShdw>
          </a:effectLst>
        </p:spPr>
      </p:pic>
      <p:graphicFrame>
        <p:nvGraphicFramePr>
          <p:cNvPr id="12" name="Group 252"/>
          <p:cNvGraphicFramePr>
            <a:graphicFrameLocks noGrp="1"/>
          </p:cNvGraphicFramePr>
          <p:nvPr/>
        </p:nvGraphicFramePr>
        <p:xfrm>
          <a:off x="4283968" y="5445224"/>
          <a:ext cx="4464050" cy="963168"/>
        </p:xfrm>
        <a:graphic>
          <a:graphicData uri="http://schemas.openxmlformats.org/drawingml/2006/table">
            <a:tbl>
              <a:tblPr/>
              <a:tblGrid>
                <a:gridCol w="863600"/>
                <a:gridCol w="863600"/>
                <a:gridCol w="1008062"/>
                <a:gridCol w="1728788"/>
              </a:tblGrid>
              <a:tr h="180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smtClean="0">
                          <a:ln>
                            <a:noFill/>
                          </a:ln>
                          <a:solidFill>
                            <a:schemeClr val="tx1"/>
                          </a:solidFill>
                          <a:effectLst/>
                          <a:latin typeface="Arial" charset="0"/>
                          <a:ea typeface="ＭＳ Ｐゴシック" pitchFamily="50" charset="-128"/>
                        </a:rPr>
                        <a:t>vTr55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smtClean="0">
                          <a:ln>
                            <a:noFill/>
                          </a:ln>
                          <a:solidFill>
                            <a:schemeClr val="tx1"/>
                          </a:solidFill>
                          <a:effectLst/>
                          <a:latin typeface="Arial" charset="0"/>
                          <a:ea typeface="ＭＳ Ｐゴシック" pitchFamily="50" charset="-128"/>
                        </a:rPr>
                        <a:t>vTr’55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△vTr55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vTr55+3△vTr55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r>
              <a:tr h="180975">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-48 </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-51 </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0 </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smtClean="0">
                          <a:ln>
                            <a:noFill/>
                          </a:ln>
                          <a:solidFill>
                            <a:schemeClr val="tx1"/>
                          </a:solidFill>
                          <a:effectLst/>
                          <a:latin typeface="Arial" charset="0"/>
                          <a:ea typeface="ＭＳ Ｐゴシック" pitchFamily="50" charset="-128"/>
                        </a:rPr>
                        <a:t>-48 </a:t>
                      </a:r>
                    </a:p>
                    <a:p>
                      <a:pPr marL="0" marR="0" lvl="0" indent="0" algn="ctr"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smtClean="0">
                          <a:ln>
                            <a:noFill/>
                          </a:ln>
                          <a:solidFill>
                            <a:schemeClr val="tx1"/>
                          </a:solidFill>
                          <a:effectLst/>
                          <a:latin typeface="Arial" charset="0"/>
                          <a:ea typeface="ＭＳ Ｐゴシック" pitchFamily="50" charset="-128"/>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graphicFrame>
        <p:nvGraphicFramePr>
          <p:cNvPr id="13" name="Group 243"/>
          <p:cNvGraphicFramePr>
            <a:graphicFrameLocks noGrp="1"/>
          </p:cNvGraphicFramePr>
          <p:nvPr/>
        </p:nvGraphicFramePr>
        <p:xfrm>
          <a:off x="611560" y="1772816"/>
          <a:ext cx="3455987" cy="3688080"/>
        </p:xfrm>
        <a:graphic>
          <a:graphicData uri="http://schemas.openxmlformats.org/drawingml/2006/table">
            <a:tbl>
              <a:tblPr/>
              <a:tblGrid>
                <a:gridCol w="647700"/>
                <a:gridCol w="936625"/>
                <a:gridCol w="1008062"/>
                <a:gridCol w="863600"/>
              </a:tblGrid>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smtClean="0">
                          <a:ln>
                            <a:noFill/>
                          </a:ln>
                          <a:solidFill>
                            <a:schemeClr val="tx1"/>
                          </a:solidFill>
                          <a:effectLst/>
                          <a:latin typeface="Arial" charset="0"/>
                          <a:ea typeface="ＭＳ Ｐゴシック" pitchFamily="50" charset="-128"/>
                        </a:rPr>
                        <a:t>C</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0.09</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Sb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0.002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Si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0.15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err="1" smtClean="0">
                          <a:ln>
                            <a:noFill/>
                          </a:ln>
                          <a:solidFill>
                            <a:schemeClr val="tx1"/>
                          </a:solidFill>
                          <a:effectLst/>
                          <a:latin typeface="Arial" charset="0"/>
                          <a:ea typeface="ＭＳ Ｐゴシック" pitchFamily="50" charset="-128"/>
                        </a:rPr>
                        <a:t>Sn</a:t>
                      </a:r>
                      <a:endParaRPr kumimoji="1" lang="en-US" altLang="ja-JP" sz="1600" b="1"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0.001</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Mn</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1.08</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As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0.004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P</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0.004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err="1" smtClean="0">
                          <a:ln>
                            <a:noFill/>
                          </a:ln>
                          <a:solidFill>
                            <a:schemeClr val="tx1"/>
                          </a:solidFill>
                          <a:effectLst/>
                          <a:latin typeface="Arial" charset="0"/>
                          <a:ea typeface="ＭＳ Ｐゴシック" pitchFamily="50" charset="-128"/>
                        </a:rPr>
                        <a:t>Si+Mn</a:t>
                      </a:r>
                      <a:endParaRPr kumimoji="1" lang="en-US" altLang="ja-JP" sz="1600" b="1"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1.23</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S</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0.002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X-bar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Cu</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dirty="0" smtClean="0">
                          <a:ln>
                            <a:noFill/>
                          </a:ln>
                          <a:solidFill>
                            <a:schemeClr val="tx1"/>
                          </a:solidFill>
                          <a:effectLst/>
                          <a:latin typeface="Arial" charset="0"/>
                          <a:ea typeface="ＭＳ Ｐゴシック" pitchFamily="50" charset="-128"/>
                        </a:rPr>
                        <a:t>0.10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J-Factor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62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303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Ni</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0.02</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smtClean="0">
                        <a:ln>
                          <a:noFill/>
                        </a:ln>
                        <a:solidFill>
                          <a:schemeClr val="tx1"/>
                        </a:solidFill>
                        <a:effectLst/>
                        <a:latin typeface="Arial" charset="0"/>
                        <a:ea typeface="ＭＳ Ｐゴシック" pitchFamily="50" charset="-128"/>
                      </a:endParaRPr>
                    </a:p>
                  </a:txBody>
                  <a:tcPr horzOverflow="overflow">
                    <a:lnL cap="flat">
                      <a:noFill/>
                    </a:lnL>
                    <a:lnR cap="flat">
                      <a:noFill/>
                    </a:lnR>
                    <a:lnT w="12700" cap="flat" cmpd="sng" algn="ctr">
                      <a:solidFill>
                        <a:schemeClr val="tx1"/>
                      </a:solidFill>
                      <a:prstDash val="solid"/>
                      <a:round/>
                      <a:headEnd type="none" w="med" len="med"/>
                      <a:tailEnd type="none" w="med" len="med"/>
                    </a:lnT>
                    <a:lnB cap="flat">
                      <a:noFill/>
                    </a:lnB>
                    <a:lnTlToBr>
                      <a:noFill/>
                    </a:lnTlToBr>
                    <a:lnBlToTr>
                      <a:noFill/>
                    </a:lnBlToTr>
                    <a:noFill/>
                  </a:tcPr>
                </a:tc>
              </a:tr>
              <a:tr h="303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Cr</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2.46</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cap="flat">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smtClean="0">
                        <a:ln>
                          <a:noFill/>
                        </a:ln>
                        <a:solidFill>
                          <a:schemeClr val="tx1"/>
                        </a:solidFill>
                        <a:effectLst/>
                        <a:latin typeface="Arial" charset="0"/>
                        <a:ea typeface="ＭＳ Ｐゴシック" pitchFamily="50" charset="-128"/>
                      </a:endParaRPr>
                    </a:p>
                  </a:txBody>
                  <a:tcPr horzOverflow="overflow">
                    <a:lnL cap="flat">
                      <a:noFill/>
                    </a:lnL>
                    <a:lnR cap="flat">
                      <a:noFill/>
                    </a:lnR>
                    <a:lnT cap="flat">
                      <a:noFill/>
                    </a:lnT>
                    <a:lnB cap="flat">
                      <a:noFill/>
                    </a:lnB>
                    <a:lnTlToBr>
                      <a:noFill/>
                    </a:lnTlToBr>
                    <a:lnBlToTr>
                      <a:noFill/>
                    </a:lnBlToTr>
                    <a:noFill/>
                  </a:tcPr>
                </a:tc>
              </a:tr>
              <a:tr h="303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Mo</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1.10</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cap="flat">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smtClean="0">
                        <a:ln>
                          <a:noFill/>
                        </a:ln>
                        <a:solidFill>
                          <a:schemeClr val="tx1"/>
                        </a:solidFill>
                        <a:effectLst/>
                        <a:latin typeface="Arial" charset="0"/>
                        <a:ea typeface="ＭＳ Ｐゴシック" pitchFamily="50" charset="-128"/>
                      </a:endParaRPr>
                    </a:p>
                  </a:txBody>
                  <a:tcPr horzOverflow="overflow">
                    <a:lnL cap="flat">
                      <a:noFill/>
                    </a:lnL>
                    <a:lnR cap="flat">
                      <a:noFill/>
                    </a:lnR>
                    <a:lnT cap="flat">
                      <a:noFill/>
                    </a:lnT>
                    <a:lnB cap="flat">
                      <a:noFill/>
                    </a:lnB>
                    <a:lnTlToBr>
                      <a:noFill/>
                    </a:lnTlToBr>
                    <a:lnBlToTr>
                      <a:noFill/>
                    </a:lnBlToTr>
                    <a:noFill/>
                  </a:tcPr>
                </a:tc>
              </a:tr>
              <a:tr h="303213">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V</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0.35</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cap="flat">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cap="flat">
                      <a:noFill/>
                    </a:lnL>
                    <a:lnR cap="flat">
                      <a:noFill/>
                    </a:lnR>
                    <a:lnT cap="flat">
                      <a:noFill/>
                    </a:lnT>
                    <a:lnB cap="flat">
                      <a:noFill/>
                    </a:lnB>
                    <a:lnTlToBr>
                      <a:noFill/>
                    </a:lnTlToBr>
                    <a:lnBlToTr>
                      <a:noFill/>
                    </a:lnBlToTr>
                    <a:noFill/>
                  </a:tcPr>
                </a:tc>
              </a:tr>
              <a:tr h="180975">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Nb</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chemeClr val="bg2"/>
                    </a:solid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r>
                        <a:rPr kumimoji="1" lang="en-US" altLang="ja-JP" sz="1600" b="1" i="0" u="none" strike="noStrike" cap="none" normalizeH="0" baseline="0" smtClean="0">
                          <a:ln>
                            <a:noFill/>
                          </a:ln>
                          <a:solidFill>
                            <a:schemeClr val="tx1"/>
                          </a:solidFill>
                          <a:effectLst/>
                          <a:latin typeface="Arial" charset="0"/>
                          <a:ea typeface="ＭＳ Ｐゴシック" pitchFamily="50" charset="-128"/>
                        </a:rPr>
                        <a:t>0.014</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smtClean="0">
                        <a:ln>
                          <a:noFill/>
                        </a:ln>
                        <a:solidFill>
                          <a:schemeClr val="tx1"/>
                        </a:solidFill>
                        <a:effectLst/>
                        <a:latin typeface="Arial" charset="0"/>
                        <a:ea typeface="ＭＳ Ｐゴシック" pitchFamily="50" charset="-128"/>
                      </a:endParaRPr>
                    </a:p>
                  </a:txBody>
                  <a:tcPr horzOverflow="overflow">
                    <a:lnL w="12700" cap="flat" cmpd="sng" algn="ctr">
                      <a:solidFill>
                        <a:schemeClr val="tx1"/>
                      </a:solidFill>
                      <a:prstDash val="solid"/>
                      <a:round/>
                      <a:headEnd type="none" w="med" len="med"/>
                      <a:tailEnd type="none" w="med" len="med"/>
                    </a:lnL>
                    <a:lnR cap="flat">
                      <a:noFill/>
                    </a:lnR>
                    <a:lnT cap="flat">
                      <a:noFill/>
                    </a:lnT>
                    <a:lnB cap="flat">
                      <a:noFill/>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1" lang="sv-SE" sz="1600" b="1" i="0" u="none" strike="noStrike" cap="none" normalizeH="0" baseline="0" dirty="0" smtClean="0">
                        <a:ln>
                          <a:noFill/>
                        </a:ln>
                        <a:solidFill>
                          <a:schemeClr val="tx1"/>
                        </a:solidFill>
                        <a:effectLst/>
                        <a:latin typeface="Arial" charset="0"/>
                        <a:ea typeface="ＭＳ Ｐゴシック" pitchFamily="50" charset="-128"/>
                      </a:endParaRPr>
                    </a:p>
                  </a:txBody>
                  <a:tcPr horzOverflow="overflow">
                    <a:lnL cap="flat">
                      <a:noFill/>
                    </a:lnL>
                    <a:lnR cap="flat">
                      <a:noFill/>
                    </a:lnR>
                    <a:lnT cap="flat">
                      <a:noFill/>
                    </a:lnT>
                    <a:lnB cap="flat">
                      <a:noFill/>
                    </a:lnB>
                    <a:lnTlToBr>
                      <a:noFill/>
                    </a:lnTlToBr>
                    <a:lnBlToTr>
                      <a:noFill/>
                    </a:lnBlToTr>
                    <a:noFill/>
                  </a:tcPr>
                </a:tc>
              </a:tr>
            </a:tbl>
          </a:graphicData>
        </a:graphic>
      </p:graphicFrame>
      <p:sp>
        <p:nvSpPr>
          <p:cNvPr id="14" name="Text Box 237"/>
          <p:cNvSpPr txBox="1">
            <a:spLocks noChangeArrowheads="1"/>
          </p:cNvSpPr>
          <p:nvPr/>
        </p:nvSpPr>
        <p:spPr bwMode="auto">
          <a:xfrm>
            <a:off x="395536" y="1340768"/>
            <a:ext cx="4103688" cy="336550"/>
          </a:xfrm>
          <a:prstGeom prst="rect">
            <a:avLst/>
          </a:prstGeom>
          <a:noFill/>
          <a:ln w="9525">
            <a:noFill/>
            <a:miter lim="800000"/>
            <a:headEnd/>
            <a:tailEnd/>
          </a:ln>
          <a:effectLst/>
        </p:spPr>
        <p:txBody>
          <a:bodyPr>
            <a:spAutoFit/>
          </a:bodyPr>
          <a:lstStyle/>
          <a:p>
            <a:pPr algn="ctr">
              <a:spcBef>
                <a:spcPct val="50000"/>
              </a:spcBef>
            </a:pPr>
            <a:r>
              <a:rPr lang="en-US" altLang="ja-JP" sz="1600" dirty="0"/>
              <a:t>Typical chemical composition of weld metal</a:t>
            </a:r>
          </a:p>
        </p:txBody>
      </p:sp>
      <p:sp>
        <p:nvSpPr>
          <p:cNvPr id="15" name="Text Box 238"/>
          <p:cNvSpPr txBox="1">
            <a:spLocks noChangeArrowheads="1"/>
          </p:cNvSpPr>
          <p:nvPr/>
        </p:nvSpPr>
        <p:spPr bwMode="auto">
          <a:xfrm>
            <a:off x="4573588" y="1341438"/>
            <a:ext cx="4103687" cy="336550"/>
          </a:xfrm>
          <a:prstGeom prst="rect">
            <a:avLst/>
          </a:prstGeom>
          <a:noFill/>
          <a:ln w="9525">
            <a:noFill/>
            <a:miter lim="800000"/>
            <a:headEnd/>
            <a:tailEnd/>
          </a:ln>
          <a:effectLst/>
        </p:spPr>
        <p:txBody>
          <a:bodyPr>
            <a:spAutoFit/>
          </a:bodyPr>
          <a:lstStyle/>
          <a:p>
            <a:pPr algn="ctr">
              <a:spcBef>
                <a:spcPct val="50000"/>
              </a:spcBef>
            </a:pPr>
            <a:r>
              <a:rPr lang="en-US" altLang="ja-JP" sz="1600"/>
              <a:t>Typical temper embrittlement properties</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1000100" y="500041"/>
            <a:ext cx="7000924" cy="707886"/>
          </a:xfrm>
          <a:prstGeom prst="rect">
            <a:avLst/>
          </a:prstGeom>
          <a:noFill/>
        </p:spPr>
        <p:txBody>
          <a:bodyPr wrap="square" rtlCol="0">
            <a:spAutoFit/>
          </a:bodyPr>
          <a:lstStyle/>
          <a:p>
            <a:pPr algn="ctr"/>
            <a:r>
              <a:rPr lang="en-GB" sz="4000" b="1" dirty="0" smtClean="0">
                <a:solidFill>
                  <a:schemeClr val="accent1">
                    <a:lumMod val="75000"/>
                  </a:schemeClr>
                </a:solidFill>
              </a:rPr>
              <a:t>Solutions for cladding</a:t>
            </a:r>
          </a:p>
        </p:txBody>
      </p:sp>
      <p:sp>
        <p:nvSpPr>
          <p:cNvPr id="10" name="textruta 9"/>
          <p:cNvSpPr txBox="1"/>
          <p:nvPr/>
        </p:nvSpPr>
        <p:spPr>
          <a:xfrm>
            <a:off x="857224" y="1916832"/>
            <a:ext cx="7715304" cy="3867725"/>
          </a:xfrm>
          <a:prstGeom prst="rect">
            <a:avLst/>
          </a:prstGeom>
          <a:noFill/>
        </p:spPr>
        <p:txBody>
          <a:bodyPr wrap="square" rtlCol="0">
            <a:spAutoFit/>
          </a:bodyPr>
          <a:lstStyle/>
          <a:p>
            <a:pPr>
              <a:buFont typeface="Wingdings" pitchFamily="2" charset="2"/>
              <a:buChar char="Ø"/>
            </a:pPr>
            <a:r>
              <a:rPr lang="en-GB" sz="3200" dirty="0" smtClean="0">
                <a:solidFill>
                  <a:schemeClr val="bg1"/>
                </a:solidFill>
              </a:rPr>
              <a:t>Electro slag, Sub Arc &amp; Flux cored wire</a:t>
            </a:r>
          </a:p>
          <a:p>
            <a:pPr>
              <a:buFont typeface="Wingdings" pitchFamily="2" charset="2"/>
              <a:buChar char="Ø"/>
            </a:pPr>
            <a:r>
              <a:rPr lang="en-GB" sz="3200" dirty="0" smtClean="0">
                <a:solidFill>
                  <a:schemeClr val="bg1"/>
                </a:solidFill>
              </a:rPr>
              <a:t>Main grades</a:t>
            </a:r>
          </a:p>
          <a:p>
            <a:pPr lvl="1">
              <a:buFont typeface="Wingdings" pitchFamily="2" charset="2"/>
              <a:buChar char="Ø"/>
            </a:pPr>
            <a:r>
              <a:rPr lang="en-GB" sz="3200" dirty="0" smtClean="0">
                <a:solidFill>
                  <a:schemeClr val="bg1"/>
                </a:solidFill>
              </a:rPr>
              <a:t>309L &amp; 309LNb</a:t>
            </a:r>
          </a:p>
          <a:p>
            <a:pPr lvl="1">
              <a:buFont typeface="Wingdings" pitchFamily="2" charset="2"/>
              <a:buChar char="Ø"/>
            </a:pPr>
            <a:r>
              <a:rPr lang="en-GB" sz="3200" dirty="0" smtClean="0">
                <a:solidFill>
                  <a:schemeClr val="bg1"/>
                </a:solidFill>
              </a:rPr>
              <a:t>308L &amp; 347</a:t>
            </a:r>
          </a:p>
          <a:p>
            <a:pPr lvl="1">
              <a:buFont typeface="Wingdings" pitchFamily="2" charset="2"/>
              <a:buChar char="Ø"/>
            </a:pPr>
            <a:r>
              <a:rPr lang="en-GB" sz="3200" dirty="0" smtClean="0">
                <a:solidFill>
                  <a:schemeClr val="bg1"/>
                </a:solidFill>
              </a:rPr>
              <a:t>309MoL &amp; 316L</a:t>
            </a:r>
          </a:p>
          <a:p>
            <a:pPr lvl="1">
              <a:buFont typeface="Wingdings" pitchFamily="2" charset="2"/>
              <a:buChar char="Ø"/>
            </a:pPr>
            <a:r>
              <a:rPr lang="en-GB" sz="3200" dirty="0" smtClean="0">
                <a:solidFill>
                  <a:schemeClr val="bg1"/>
                </a:solidFill>
              </a:rPr>
              <a:t>82 &amp; 625</a:t>
            </a:r>
          </a:p>
          <a:p>
            <a:pPr lvl="1">
              <a:buFont typeface="Wingdings" pitchFamily="2" charset="2"/>
              <a:buChar char="Ø"/>
            </a:pPr>
            <a:endParaRPr lang="en-GB" sz="3200" dirty="0" smtClean="0">
              <a:solidFill>
                <a:schemeClr val="bg1"/>
              </a:solidFill>
            </a:endParaRPr>
          </a:p>
          <a:p>
            <a:endParaRPr lang="en-GB" sz="3200" baseline="-25000" dirty="0" smtClean="0">
              <a:solidFill>
                <a:schemeClr val="bg1"/>
              </a:solidFill>
            </a:endParaRP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1000100" y="500041"/>
            <a:ext cx="7000924" cy="707886"/>
          </a:xfrm>
          <a:prstGeom prst="rect">
            <a:avLst/>
          </a:prstGeom>
          <a:noFill/>
        </p:spPr>
        <p:txBody>
          <a:bodyPr wrap="square" rtlCol="0">
            <a:spAutoFit/>
          </a:bodyPr>
          <a:lstStyle/>
          <a:p>
            <a:pPr algn="ctr"/>
            <a:r>
              <a:rPr lang="en-GB" sz="4000" b="1" dirty="0" smtClean="0">
                <a:solidFill>
                  <a:schemeClr val="accent1">
                    <a:lumMod val="75000"/>
                  </a:schemeClr>
                </a:solidFill>
              </a:rPr>
              <a:t>Some Highlights</a:t>
            </a:r>
          </a:p>
        </p:txBody>
      </p:sp>
      <p:sp>
        <p:nvSpPr>
          <p:cNvPr id="10" name="textruta 9"/>
          <p:cNvSpPr txBox="1"/>
          <p:nvPr/>
        </p:nvSpPr>
        <p:spPr>
          <a:xfrm>
            <a:off x="857224" y="1916832"/>
            <a:ext cx="7715304" cy="3046988"/>
          </a:xfrm>
          <a:prstGeom prst="rect">
            <a:avLst/>
          </a:prstGeom>
          <a:noFill/>
        </p:spPr>
        <p:txBody>
          <a:bodyPr wrap="square" rtlCol="0">
            <a:spAutoFit/>
          </a:bodyPr>
          <a:lstStyle/>
          <a:p>
            <a:pPr>
              <a:buFont typeface="Wingdings" pitchFamily="2" charset="2"/>
              <a:buChar char="Ø"/>
            </a:pPr>
            <a:r>
              <a:rPr lang="en-GB" sz="3200" dirty="0" smtClean="0">
                <a:solidFill>
                  <a:schemeClr val="bg1"/>
                </a:solidFill>
              </a:rPr>
              <a:t>DW-309LNb for improved chemistry for cladding applications.</a:t>
            </a:r>
          </a:p>
          <a:p>
            <a:pPr>
              <a:buFont typeface="Wingdings" pitchFamily="2" charset="2"/>
              <a:buChar char="Ø"/>
            </a:pPr>
            <a:endParaRPr lang="en-GB" sz="3200" dirty="0" smtClean="0">
              <a:solidFill>
                <a:schemeClr val="bg1"/>
              </a:solidFill>
            </a:endParaRPr>
          </a:p>
          <a:p>
            <a:pPr>
              <a:buFont typeface="Wingdings" pitchFamily="2" charset="2"/>
              <a:buChar char="Ø"/>
            </a:pPr>
            <a:r>
              <a:rPr lang="en-GB" sz="3200" dirty="0" smtClean="0">
                <a:solidFill>
                  <a:schemeClr val="bg1"/>
                </a:solidFill>
              </a:rPr>
              <a:t>DW-N625, all positional Alloy 625 FCW. Also improved for cladding applications.   (Less dilution) </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1000100" y="500041"/>
            <a:ext cx="7000924" cy="707886"/>
          </a:xfrm>
          <a:prstGeom prst="rect">
            <a:avLst/>
          </a:prstGeom>
          <a:noFill/>
        </p:spPr>
        <p:txBody>
          <a:bodyPr wrap="square" rtlCol="0">
            <a:spAutoFit/>
          </a:bodyPr>
          <a:lstStyle/>
          <a:p>
            <a:pPr algn="ctr"/>
            <a:r>
              <a:rPr lang="en-GB" sz="4000" b="1" dirty="0" smtClean="0">
                <a:solidFill>
                  <a:schemeClr val="accent1">
                    <a:lumMod val="75000"/>
                  </a:schemeClr>
                </a:solidFill>
              </a:rPr>
              <a:t>Summary</a:t>
            </a:r>
          </a:p>
        </p:txBody>
      </p:sp>
      <p:sp>
        <p:nvSpPr>
          <p:cNvPr id="8" name="textruta 7"/>
          <p:cNvSpPr txBox="1"/>
          <p:nvPr/>
        </p:nvSpPr>
        <p:spPr>
          <a:xfrm>
            <a:off x="714348" y="1785927"/>
            <a:ext cx="7643866" cy="3785652"/>
          </a:xfrm>
          <a:prstGeom prst="rect">
            <a:avLst/>
          </a:prstGeom>
          <a:noFill/>
        </p:spPr>
        <p:txBody>
          <a:bodyPr wrap="square" rtlCol="0">
            <a:spAutoFit/>
          </a:bodyPr>
          <a:lstStyle/>
          <a:p>
            <a:pPr>
              <a:lnSpc>
                <a:spcPct val="150000"/>
              </a:lnSpc>
            </a:pPr>
            <a:r>
              <a:rPr lang="en-GB" sz="3200" dirty="0" smtClean="0">
                <a:solidFill>
                  <a:schemeClr val="bg1"/>
                </a:solidFill>
              </a:rPr>
              <a:t>By offering top of the line products, supported by technical expertise and know-how &amp; continues R&amp;D, we believe we will be an interesting partner to the demanding industry, now and in the future.</a:t>
            </a:r>
          </a:p>
        </p:txBody>
      </p: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1000100" y="500041"/>
            <a:ext cx="7000924" cy="707886"/>
          </a:xfrm>
          <a:prstGeom prst="rect">
            <a:avLst/>
          </a:prstGeom>
          <a:noFill/>
        </p:spPr>
        <p:txBody>
          <a:bodyPr wrap="square" rtlCol="0">
            <a:spAutoFit/>
          </a:bodyPr>
          <a:lstStyle/>
          <a:p>
            <a:pPr algn="ctr"/>
            <a:r>
              <a:rPr lang="sv-SE" sz="4000" b="1" dirty="0" smtClean="0">
                <a:solidFill>
                  <a:schemeClr val="accent1">
                    <a:lumMod val="75000"/>
                  </a:schemeClr>
                </a:solidFill>
              </a:rPr>
              <a:t>The End</a:t>
            </a:r>
          </a:p>
        </p:txBody>
      </p:sp>
      <p:sp>
        <p:nvSpPr>
          <p:cNvPr id="8" name="textruta 7"/>
          <p:cNvSpPr txBox="1"/>
          <p:nvPr/>
        </p:nvSpPr>
        <p:spPr>
          <a:xfrm>
            <a:off x="683568" y="1785927"/>
            <a:ext cx="7992888" cy="4278094"/>
          </a:xfrm>
          <a:prstGeom prst="rect">
            <a:avLst/>
          </a:prstGeom>
          <a:noFill/>
        </p:spPr>
        <p:txBody>
          <a:bodyPr wrap="square" rtlCol="0">
            <a:spAutoFit/>
          </a:bodyPr>
          <a:lstStyle/>
          <a:p>
            <a:pPr>
              <a:lnSpc>
                <a:spcPct val="150000"/>
              </a:lnSpc>
              <a:buFont typeface="Wingdings" pitchFamily="2" charset="2"/>
              <a:buChar char="Ø"/>
            </a:pPr>
            <a:r>
              <a:rPr lang="en-GB" sz="3200" dirty="0" smtClean="0">
                <a:solidFill>
                  <a:schemeClr val="bg1"/>
                </a:solidFill>
              </a:rPr>
              <a:t>Thanks for listening to this short introduction to KWE, and some examples of Kobelco’s position in Pressure Vessels globally.</a:t>
            </a:r>
          </a:p>
          <a:p>
            <a:pPr>
              <a:lnSpc>
                <a:spcPct val="150000"/>
              </a:lnSpc>
              <a:buFont typeface="Wingdings" pitchFamily="2" charset="2"/>
              <a:buChar char="Ø"/>
            </a:pPr>
            <a:endParaRPr lang="sv-SE" sz="3200" dirty="0" smtClean="0">
              <a:solidFill>
                <a:schemeClr val="bg1"/>
              </a:solidFill>
            </a:endParaRPr>
          </a:p>
          <a:p>
            <a:pPr algn="ctr">
              <a:buFont typeface="Wingdings" pitchFamily="2" charset="2"/>
              <a:buChar char="Ø"/>
            </a:pPr>
            <a:r>
              <a:rPr lang="en-GB" sz="3200" dirty="0" smtClean="0">
                <a:solidFill>
                  <a:schemeClr val="bg1"/>
                </a:solidFill>
              </a:rPr>
              <a:t>Any questions?</a:t>
            </a:r>
          </a:p>
          <a:p>
            <a:pPr>
              <a:lnSpc>
                <a:spcPct val="150000"/>
              </a:lnSpc>
            </a:pPr>
            <a:endParaRPr lang="sv-SE" sz="3200" dirty="0" smtClean="0">
              <a:solidFill>
                <a:schemeClr val="bg1"/>
              </a:solidFill>
            </a:endParaRP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8" name="textruta 7"/>
          <p:cNvSpPr txBox="1"/>
          <p:nvPr/>
        </p:nvSpPr>
        <p:spPr>
          <a:xfrm>
            <a:off x="857224" y="2000241"/>
            <a:ext cx="7715304" cy="830997"/>
          </a:xfrm>
          <a:prstGeom prst="rect">
            <a:avLst/>
          </a:prstGeom>
          <a:noFill/>
        </p:spPr>
        <p:txBody>
          <a:bodyPr wrap="square" rtlCol="0">
            <a:spAutoFit/>
          </a:bodyPr>
          <a:lstStyle/>
          <a:p>
            <a:pPr>
              <a:lnSpc>
                <a:spcPct val="150000"/>
              </a:lnSpc>
              <a:buFont typeface="Wingdings" pitchFamily="2" charset="2"/>
              <a:buChar char="Ø"/>
            </a:pPr>
            <a:endParaRPr lang="sv-SE" sz="3200" dirty="0" smtClean="0">
              <a:solidFill>
                <a:schemeClr val="bg1"/>
              </a:solidFill>
            </a:endParaRPr>
          </a:p>
        </p:txBody>
      </p:sp>
      <p:sp>
        <p:nvSpPr>
          <p:cNvPr id="9" name="textruta 8"/>
          <p:cNvSpPr txBox="1"/>
          <p:nvPr/>
        </p:nvSpPr>
        <p:spPr>
          <a:xfrm>
            <a:off x="0" y="357166"/>
            <a:ext cx="9144000" cy="1446550"/>
          </a:xfrm>
          <a:prstGeom prst="rect">
            <a:avLst/>
          </a:prstGeom>
          <a:noFill/>
        </p:spPr>
        <p:txBody>
          <a:bodyPr wrap="square" rtlCol="0">
            <a:spAutoFit/>
          </a:bodyPr>
          <a:lstStyle/>
          <a:p>
            <a:pPr algn="ctr"/>
            <a:r>
              <a:rPr lang="en-GB" sz="4400" b="1" spc="-100" dirty="0" smtClean="0">
                <a:solidFill>
                  <a:schemeClr val="accent1">
                    <a:lumMod val="75000"/>
                  </a:schemeClr>
                </a:solidFill>
                <a:latin typeface="Arial" pitchFamily="34" charset="0"/>
                <a:cs typeface="Arial" pitchFamily="34" charset="0"/>
              </a:rPr>
              <a:t>KOBELCO WELDING</a:t>
            </a:r>
          </a:p>
          <a:p>
            <a:pPr algn="ctr"/>
            <a:r>
              <a:rPr lang="en-GB" sz="4400" b="1" spc="-100" dirty="0" smtClean="0">
                <a:solidFill>
                  <a:schemeClr val="accent1">
                    <a:lumMod val="75000"/>
                  </a:schemeClr>
                </a:solidFill>
                <a:latin typeface="Arial" pitchFamily="34" charset="0"/>
                <a:cs typeface="Arial" pitchFamily="34" charset="0"/>
              </a:rPr>
              <a:t>OF EUROPÉ,  KWE</a:t>
            </a:r>
            <a:endParaRPr lang="en-GB" sz="4400" b="1" spc="-100" dirty="0">
              <a:solidFill>
                <a:schemeClr val="accent1">
                  <a:lumMod val="75000"/>
                </a:schemeClr>
              </a:solidFill>
              <a:latin typeface="Arial" pitchFamily="34" charset="0"/>
              <a:cs typeface="Arial" pitchFamily="34" charset="0"/>
            </a:endParaRPr>
          </a:p>
        </p:txBody>
      </p:sp>
      <p:sp>
        <p:nvSpPr>
          <p:cNvPr id="10" name="textruta 9"/>
          <p:cNvSpPr txBox="1"/>
          <p:nvPr/>
        </p:nvSpPr>
        <p:spPr>
          <a:xfrm>
            <a:off x="285720" y="2000241"/>
            <a:ext cx="8643998" cy="4955203"/>
          </a:xfrm>
          <a:prstGeom prst="rect">
            <a:avLst/>
          </a:prstGeom>
          <a:noFill/>
        </p:spPr>
        <p:txBody>
          <a:bodyPr wrap="square" rtlCol="0">
            <a:spAutoFit/>
          </a:bodyPr>
          <a:lstStyle/>
          <a:p>
            <a:pPr algn="ctr"/>
            <a:r>
              <a:rPr lang="en-US" sz="3600" b="1" dirty="0" smtClean="0">
                <a:solidFill>
                  <a:schemeClr val="bg1"/>
                </a:solidFill>
              </a:rPr>
              <a:t>OUR VISION:</a:t>
            </a:r>
          </a:p>
          <a:p>
            <a:r>
              <a:rPr lang="en-GB" sz="2800" i="1" dirty="0" smtClean="0">
                <a:solidFill>
                  <a:schemeClr val="bg1"/>
                </a:solidFill>
              </a:rPr>
              <a:t>Se </a:t>
            </a:r>
            <a:r>
              <a:rPr lang="en-GB" sz="2800" i="1" dirty="0" err="1" smtClean="0">
                <a:solidFill>
                  <a:schemeClr val="bg1"/>
                </a:solidFill>
              </a:rPr>
              <a:t>estabeblece</a:t>
            </a:r>
            <a:r>
              <a:rPr lang="en-GB" sz="2800" i="1" dirty="0" smtClean="0">
                <a:solidFill>
                  <a:schemeClr val="bg1"/>
                </a:solidFill>
              </a:rPr>
              <a:t> </a:t>
            </a:r>
            <a:r>
              <a:rPr lang="en-GB" sz="2800" i="1" dirty="0" err="1" smtClean="0">
                <a:solidFill>
                  <a:schemeClr val="bg1"/>
                </a:solidFill>
              </a:rPr>
              <a:t>Kobelco</a:t>
            </a:r>
            <a:r>
              <a:rPr lang="en-GB" sz="2800" i="1" dirty="0" smtClean="0">
                <a:solidFill>
                  <a:schemeClr val="bg1"/>
                </a:solidFill>
              </a:rPr>
              <a:t> </a:t>
            </a:r>
            <a:r>
              <a:rPr lang="en-GB" sz="2800" i="1" dirty="0" err="1" smtClean="0">
                <a:solidFill>
                  <a:schemeClr val="bg1"/>
                </a:solidFill>
              </a:rPr>
              <a:t>como</a:t>
            </a:r>
            <a:r>
              <a:rPr lang="en-GB" sz="2800" i="1" dirty="0" smtClean="0">
                <a:solidFill>
                  <a:schemeClr val="bg1"/>
                </a:solidFill>
              </a:rPr>
              <a:t> el </a:t>
            </a:r>
            <a:r>
              <a:rPr lang="en-GB" sz="2800" i="1" dirty="0" err="1" smtClean="0">
                <a:solidFill>
                  <a:schemeClr val="bg1"/>
                </a:solidFill>
              </a:rPr>
              <a:t>fabricante</a:t>
            </a:r>
            <a:r>
              <a:rPr lang="en-GB" sz="2800" i="1" dirty="0" smtClean="0">
                <a:solidFill>
                  <a:schemeClr val="bg1"/>
                </a:solidFill>
              </a:rPr>
              <a:t> </a:t>
            </a:r>
            <a:r>
              <a:rPr lang="en-GB" sz="2800" i="1" dirty="0" err="1" smtClean="0">
                <a:solidFill>
                  <a:schemeClr val="bg1"/>
                </a:solidFill>
              </a:rPr>
              <a:t>lider</a:t>
            </a:r>
            <a:r>
              <a:rPr lang="en-GB" sz="2800" i="1" dirty="0" smtClean="0">
                <a:solidFill>
                  <a:schemeClr val="bg1"/>
                </a:solidFill>
              </a:rPr>
              <a:t> en </a:t>
            </a:r>
            <a:r>
              <a:rPr lang="en-GB" sz="2800" i="1" dirty="0" err="1" smtClean="0">
                <a:solidFill>
                  <a:schemeClr val="bg1"/>
                </a:solidFill>
              </a:rPr>
              <a:t>consumibles</a:t>
            </a:r>
            <a:r>
              <a:rPr lang="en-GB" sz="2800" i="1" dirty="0" smtClean="0">
                <a:solidFill>
                  <a:schemeClr val="bg1"/>
                </a:solidFill>
              </a:rPr>
              <a:t> de </a:t>
            </a:r>
            <a:r>
              <a:rPr lang="en-GB" sz="2800" i="1" dirty="0" err="1" smtClean="0">
                <a:solidFill>
                  <a:schemeClr val="bg1"/>
                </a:solidFill>
              </a:rPr>
              <a:t>soldadura</a:t>
            </a:r>
            <a:r>
              <a:rPr lang="en-GB" sz="2800" i="1" dirty="0" smtClean="0">
                <a:solidFill>
                  <a:schemeClr val="bg1"/>
                </a:solidFill>
              </a:rPr>
              <a:t> y </a:t>
            </a:r>
            <a:r>
              <a:rPr lang="en-GB" sz="2800" i="1" dirty="0" err="1" smtClean="0">
                <a:solidFill>
                  <a:schemeClr val="bg1"/>
                </a:solidFill>
              </a:rPr>
              <a:t>proveedor</a:t>
            </a:r>
            <a:r>
              <a:rPr lang="en-GB" sz="2800" i="1" dirty="0" smtClean="0">
                <a:solidFill>
                  <a:schemeClr val="bg1"/>
                </a:solidFill>
              </a:rPr>
              <a:t> en </a:t>
            </a:r>
            <a:r>
              <a:rPr lang="en-GB" sz="2800" i="1" dirty="0" err="1" smtClean="0">
                <a:solidFill>
                  <a:schemeClr val="bg1"/>
                </a:solidFill>
              </a:rPr>
              <a:t>Europa</a:t>
            </a:r>
            <a:r>
              <a:rPr lang="en-GB" sz="2800" i="1" dirty="0" smtClean="0">
                <a:solidFill>
                  <a:schemeClr val="bg1"/>
                </a:solidFill>
              </a:rPr>
              <a:t>, </a:t>
            </a:r>
            <a:r>
              <a:rPr lang="en-GB" sz="2800" i="1" dirty="0" err="1" smtClean="0">
                <a:solidFill>
                  <a:schemeClr val="bg1"/>
                </a:solidFill>
              </a:rPr>
              <a:t>tanto</a:t>
            </a:r>
            <a:r>
              <a:rPr lang="en-GB" sz="2800" i="1" dirty="0" smtClean="0">
                <a:solidFill>
                  <a:schemeClr val="bg1"/>
                </a:solidFill>
              </a:rPr>
              <a:t> en </a:t>
            </a:r>
            <a:r>
              <a:rPr lang="en-GB" sz="2800" i="1" dirty="0" err="1" smtClean="0">
                <a:solidFill>
                  <a:schemeClr val="bg1"/>
                </a:solidFill>
              </a:rPr>
              <a:t>terminos</a:t>
            </a:r>
            <a:r>
              <a:rPr lang="en-GB" sz="2800" i="1" dirty="0" smtClean="0">
                <a:solidFill>
                  <a:schemeClr val="bg1"/>
                </a:solidFill>
              </a:rPr>
              <a:t> de </a:t>
            </a:r>
            <a:r>
              <a:rPr lang="en-GB" sz="2800" i="1" dirty="0" err="1" smtClean="0">
                <a:solidFill>
                  <a:schemeClr val="bg1"/>
                </a:solidFill>
              </a:rPr>
              <a:t>calidad</a:t>
            </a:r>
            <a:r>
              <a:rPr lang="en-GB" sz="2800" i="1" dirty="0" smtClean="0">
                <a:solidFill>
                  <a:schemeClr val="bg1"/>
                </a:solidFill>
              </a:rPr>
              <a:t>, </a:t>
            </a:r>
            <a:r>
              <a:rPr lang="en-GB" sz="2800" i="1" dirty="0" err="1" smtClean="0">
                <a:solidFill>
                  <a:schemeClr val="bg1"/>
                </a:solidFill>
              </a:rPr>
              <a:t>soporte</a:t>
            </a:r>
            <a:r>
              <a:rPr lang="en-GB" sz="2800" i="1" dirty="0" smtClean="0">
                <a:solidFill>
                  <a:schemeClr val="bg1"/>
                </a:solidFill>
              </a:rPr>
              <a:t> y </a:t>
            </a:r>
            <a:r>
              <a:rPr lang="en-GB" sz="2800" i="1" dirty="0" err="1" smtClean="0">
                <a:solidFill>
                  <a:schemeClr val="bg1"/>
                </a:solidFill>
              </a:rPr>
              <a:t>ventas</a:t>
            </a:r>
            <a:r>
              <a:rPr lang="en-GB" sz="2800" i="1" dirty="0" smtClean="0">
                <a:solidFill>
                  <a:schemeClr val="bg1"/>
                </a:solidFill>
              </a:rPr>
              <a:t>.</a:t>
            </a:r>
          </a:p>
          <a:p>
            <a:r>
              <a:rPr lang="en-GB" sz="2800" i="1" dirty="0" err="1" smtClean="0">
                <a:solidFill>
                  <a:schemeClr val="bg1"/>
                </a:solidFill>
              </a:rPr>
              <a:t>Kobelco</a:t>
            </a:r>
            <a:r>
              <a:rPr lang="en-GB" sz="2800" i="1" dirty="0" smtClean="0">
                <a:solidFill>
                  <a:schemeClr val="bg1"/>
                </a:solidFill>
              </a:rPr>
              <a:t> </a:t>
            </a:r>
            <a:r>
              <a:rPr lang="en-GB" sz="2800" i="1" dirty="0" err="1" smtClean="0">
                <a:solidFill>
                  <a:schemeClr val="bg1"/>
                </a:solidFill>
              </a:rPr>
              <a:t>pasaria</a:t>
            </a:r>
            <a:r>
              <a:rPr lang="en-GB" sz="2800" i="1" dirty="0" smtClean="0">
                <a:solidFill>
                  <a:schemeClr val="bg1"/>
                </a:solidFill>
              </a:rPr>
              <a:t> a ser la </a:t>
            </a:r>
            <a:r>
              <a:rPr lang="en-GB" sz="2800" i="1" dirty="0" err="1" smtClean="0">
                <a:solidFill>
                  <a:schemeClr val="bg1"/>
                </a:solidFill>
              </a:rPr>
              <a:t>eleccion</a:t>
            </a:r>
            <a:r>
              <a:rPr lang="en-GB" sz="2800" i="1" dirty="0" smtClean="0">
                <a:solidFill>
                  <a:schemeClr val="bg1"/>
                </a:solidFill>
              </a:rPr>
              <a:t> natural </a:t>
            </a:r>
            <a:r>
              <a:rPr lang="en-GB" sz="2800" i="1" dirty="0" err="1" smtClean="0">
                <a:solidFill>
                  <a:schemeClr val="bg1"/>
                </a:solidFill>
              </a:rPr>
              <a:t>para</a:t>
            </a:r>
            <a:r>
              <a:rPr lang="en-GB" sz="2800" i="1" dirty="0" smtClean="0">
                <a:solidFill>
                  <a:schemeClr val="bg1"/>
                </a:solidFill>
              </a:rPr>
              <a:t> </a:t>
            </a:r>
            <a:r>
              <a:rPr lang="en-GB" sz="2800" i="1" dirty="0" err="1" smtClean="0">
                <a:solidFill>
                  <a:schemeClr val="bg1"/>
                </a:solidFill>
              </a:rPr>
              <a:t>todos</a:t>
            </a:r>
            <a:r>
              <a:rPr lang="en-GB" sz="2800" i="1" dirty="0" smtClean="0">
                <a:solidFill>
                  <a:schemeClr val="bg1"/>
                </a:solidFill>
              </a:rPr>
              <a:t> los </a:t>
            </a:r>
            <a:r>
              <a:rPr lang="en-GB" sz="2800" i="1" dirty="0" err="1" smtClean="0">
                <a:solidFill>
                  <a:schemeClr val="bg1"/>
                </a:solidFill>
              </a:rPr>
              <a:t>segmentos</a:t>
            </a:r>
            <a:r>
              <a:rPr lang="en-GB" sz="2800" i="1" dirty="0" smtClean="0">
                <a:solidFill>
                  <a:schemeClr val="bg1"/>
                </a:solidFill>
              </a:rPr>
              <a:t> de la </a:t>
            </a:r>
            <a:r>
              <a:rPr lang="en-GB" sz="2800" i="1" dirty="0" err="1" smtClean="0">
                <a:solidFill>
                  <a:schemeClr val="bg1"/>
                </a:solidFill>
              </a:rPr>
              <a:t>industria</a:t>
            </a:r>
            <a:r>
              <a:rPr lang="en-GB" sz="2800" i="1" dirty="0" smtClean="0">
                <a:solidFill>
                  <a:schemeClr val="bg1"/>
                </a:solidFill>
              </a:rPr>
              <a:t> y </a:t>
            </a:r>
            <a:r>
              <a:rPr lang="en-GB" sz="2800" i="1" dirty="0" err="1" smtClean="0">
                <a:solidFill>
                  <a:schemeClr val="bg1"/>
                </a:solidFill>
              </a:rPr>
              <a:t>proporcionaria</a:t>
            </a:r>
            <a:r>
              <a:rPr lang="en-GB" sz="2800" i="1" dirty="0" smtClean="0">
                <a:solidFill>
                  <a:schemeClr val="bg1"/>
                </a:solidFill>
              </a:rPr>
              <a:t> un </a:t>
            </a:r>
            <a:r>
              <a:rPr lang="en-GB" sz="2800" i="1" dirty="0" err="1" smtClean="0">
                <a:solidFill>
                  <a:schemeClr val="bg1"/>
                </a:solidFill>
              </a:rPr>
              <a:t>programa</a:t>
            </a:r>
            <a:r>
              <a:rPr lang="en-GB" sz="2800" i="1" dirty="0" smtClean="0">
                <a:solidFill>
                  <a:schemeClr val="bg1"/>
                </a:solidFill>
              </a:rPr>
              <a:t> </a:t>
            </a:r>
            <a:r>
              <a:rPr lang="en-GB" sz="2800" i="1" dirty="0" err="1" smtClean="0">
                <a:solidFill>
                  <a:schemeClr val="bg1"/>
                </a:solidFill>
              </a:rPr>
              <a:t>completo</a:t>
            </a:r>
            <a:r>
              <a:rPr lang="en-GB" sz="2800" i="1" dirty="0" smtClean="0">
                <a:solidFill>
                  <a:schemeClr val="bg1"/>
                </a:solidFill>
              </a:rPr>
              <a:t> de </a:t>
            </a:r>
            <a:r>
              <a:rPr lang="en-GB" sz="2800" i="1" dirty="0" err="1" smtClean="0">
                <a:solidFill>
                  <a:schemeClr val="bg1"/>
                </a:solidFill>
              </a:rPr>
              <a:t>consumibles</a:t>
            </a:r>
            <a:r>
              <a:rPr lang="en-GB" sz="2800" i="1" dirty="0" smtClean="0">
                <a:solidFill>
                  <a:schemeClr val="bg1"/>
                </a:solidFill>
              </a:rPr>
              <a:t> con el fin de </a:t>
            </a:r>
            <a:r>
              <a:rPr lang="en-GB" sz="2800" i="1" dirty="0" err="1" smtClean="0">
                <a:solidFill>
                  <a:schemeClr val="bg1"/>
                </a:solidFill>
              </a:rPr>
              <a:t>poder</a:t>
            </a:r>
            <a:r>
              <a:rPr lang="en-GB" sz="2800" i="1" dirty="0" smtClean="0">
                <a:solidFill>
                  <a:schemeClr val="bg1"/>
                </a:solidFill>
              </a:rPr>
              <a:t> </a:t>
            </a:r>
            <a:r>
              <a:rPr lang="en-GB" sz="2800" i="1" dirty="0" err="1" smtClean="0">
                <a:solidFill>
                  <a:schemeClr val="bg1"/>
                </a:solidFill>
              </a:rPr>
              <a:t>ofrecer</a:t>
            </a:r>
            <a:r>
              <a:rPr lang="en-GB" sz="2800" i="1" dirty="0" smtClean="0">
                <a:solidFill>
                  <a:schemeClr val="bg1"/>
                </a:solidFill>
              </a:rPr>
              <a:t> </a:t>
            </a:r>
            <a:r>
              <a:rPr lang="en-GB" sz="2800" i="1" dirty="0" err="1" smtClean="0">
                <a:solidFill>
                  <a:schemeClr val="bg1"/>
                </a:solidFill>
              </a:rPr>
              <a:t>una</a:t>
            </a:r>
            <a:r>
              <a:rPr lang="en-GB" sz="2800" i="1" dirty="0" smtClean="0">
                <a:solidFill>
                  <a:schemeClr val="bg1"/>
                </a:solidFill>
              </a:rPr>
              <a:t> </a:t>
            </a:r>
            <a:r>
              <a:rPr lang="en-GB" sz="2800" i="1" dirty="0" err="1" smtClean="0">
                <a:solidFill>
                  <a:schemeClr val="bg1"/>
                </a:solidFill>
              </a:rPr>
              <a:t>solucion</a:t>
            </a:r>
            <a:r>
              <a:rPr lang="en-GB" sz="2800" i="1" dirty="0" smtClean="0">
                <a:solidFill>
                  <a:schemeClr val="bg1"/>
                </a:solidFill>
              </a:rPr>
              <a:t> </a:t>
            </a:r>
            <a:r>
              <a:rPr lang="en-GB" sz="2800" i="1" dirty="0" err="1" smtClean="0">
                <a:solidFill>
                  <a:schemeClr val="bg1"/>
                </a:solidFill>
              </a:rPr>
              <a:t>completa</a:t>
            </a:r>
            <a:r>
              <a:rPr lang="en-GB" sz="2800" i="1" dirty="0" smtClean="0">
                <a:solidFill>
                  <a:schemeClr val="bg1"/>
                </a:solidFill>
              </a:rPr>
              <a:t> en </a:t>
            </a:r>
            <a:r>
              <a:rPr lang="en-GB" sz="2800" i="1" dirty="0" err="1" smtClean="0">
                <a:solidFill>
                  <a:schemeClr val="bg1"/>
                </a:solidFill>
              </a:rPr>
              <a:t>terminos</a:t>
            </a:r>
            <a:r>
              <a:rPr lang="en-GB" sz="2800" i="1" dirty="0" smtClean="0">
                <a:solidFill>
                  <a:schemeClr val="bg1"/>
                </a:solidFill>
              </a:rPr>
              <a:t> de </a:t>
            </a:r>
            <a:r>
              <a:rPr lang="en-GB" sz="2800" i="1" dirty="0" err="1" smtClean="0">
                <a:solidFill>
                  <a:schemeClr val="bg1"/>
                </a:solidFill>
              </a:rPr>
              <a:t>soldadura</a:t>
            </a:r>
            <a:r>
              <a:rPr lang="en-GB" sz="2800" i="1" dirty="0" smtClean="0">
                <a:solidFill>
                  <a:schemeClr val="bg1"/>
                </a:solidFill>
              </a:rPr>
              <a:t> </a:t>
            </a:r>
            <a:r>
              <a:rPr lang="en-GB" sz="2800" i="1" dirty="0" err="1" smtClean="0">
                <a:solidFill>
                  <a:schemeClr val="bg1"/>
                </a:solidFill>
              </a:rPr>
              <a:t>para</a:t>
            </a:r>
            <a:r>
              <a:rPr lang="en-GB" sz="2800" i="1" dirty="0" smtClean="0">
                <a:solidFill>
                  <a:schemeClr val="bg1"/>
                </a:solidFill>
              </a:rPr>
              <a:t> el </a:t>
            </a:r>
            <a:r>
              <a:rPr lang="en-GB" sz="2800" i="1" dirty="0" err="1" smtClean="0">
                <a:solidFill>
                  <a:schemeClr val="bg1"/>
                </a:solidFill>
              </a:rPr>
              <a:t>usuario</a:t>
            </a:r>
            <a:r>
              <a:rPr lang="en-GB" sz="2800" i="1" dirty="0" smtClean="0">
                <a:solidFill>
                  <a:schemeClr val="bg1"/>
                </a:solidFill>
              </a:rPr>
              <a:t> final.</a:t>
            </a:r>
            <a:endParaRPr lang="en-GB" sz="2800" i="1" dirty="0" smtClean="0">
              <a:solidFill>
                <a:schemeClr val="bg1"/>
              </a:solidFill>
            </a:endParaRPr>
          </a:p>
          <a:p>
            <a:r>
              <a:rPr lang="es-ES" sz="2800" dirty="0" smtClean="0"/>
              <a:t> </a:t>
            </a:r>
            <a:endParaRPr lang="es-ES" sz="2800" dirty="0" smtClean="0"/>
          </a:p>
          <a:p>
            <a:endParaRPr lang="en-GB" sz="2800" i="1" dirty="0" smtClean="0">
              <a:solidFill>
                <a:schemeClr val="bg1"/>
              </a:solidFill>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dirty="0"/>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8" name="textruta 7"/>
          <p:cNvSpPr txBox="1"/>
          <p:nvPr/>
        </p:nvSpPr>
        <p:spPr>
          <a:xfrm>
            <a:off x="857224" y="2000240"/>
            <a:ext cx="7715304" cy="4770537"/>
          </a:xfrm>
          <a:prstGeom prst="rect">
            <a:avLst/>
          </a:prstGeom>
          <a:noFill/>
        </p:spPr>
        <p:txBody>
          <a:bodyPr wrap="square" rtlCol="0">
            <a:spAutoFit/>
          </a:bodyPr>
          <a:lstStyle/>
          <a:p>
            <a:pPr>
              <a:buFont typeface="Wingdings" pitchFamily="2" charset="2"/>
              <a:buChar char="Ø"/>
              <a:tabLst>
                <a:tab pos="363538" algn="l"/>
              </a:tabLst>
            </a:pPr>
            <a:r>
              <a:rPr lang="en-GB" sz="3200" dirty="0" err="1" smtClean="0">
                <a:solidFill>
                  <a:schemeClr val="bg1"/>
                </a:solidFill>
              </a:rPr>
              <a:t>Fundada</a:t>
            </a:r>
            <a:r>
              <a:rPr lang="en-GB" sz="3200" dirty="0" smtClean="0">
                <a:solidFill>
                  <a:schemeClr val="bg1"/>
                </a:solidFill>
              </a:rPr>
              <a:t> </a:t>
            </a:r>
            <a:r>
              <a:rPr lang="en-GB" sz="3200" dirty="0" err="1" smtClean="0">
                <a:solidFill>
                  <a:schemeClr val="bg1"/>
                </a:solidFill>
              </a:rPr>
              <a:t>como</a:t>
            </a:r>
            <a:r>
              <a:rPr lang="en-GB" sz="3200" dirty="0" smtClean="0">
                <a:solidFill>
                  <a:schemeClr val="bg1"/>
                </a:solidFill>
              </a:rPr>
              <a:t> </a:t>
            </a:r>
            <a:r>
              <a:rPr lang="en-GB" sz="3200" dirty="0" err="1" smtClean="0">
                <a:solidFill>
                  <a:schemeClr val="bg1"/>
                </a:solidFill>
              </a:rPr>
              <a:t>una</a:t>
            </a:r>
            <a:r>
              <a:rPr lang="en-GB" sz="3200" dirty="0" smtClean="0">
                <a:solidFill>
                  <a:schemeClr val="bg1"/>
                </a:solidFill>
              </a:rPr>
              <a:t> filial de </a:t>
            </a:r>
            <a:r>
              <a:rPr lang="en-GB" sz="3200" dirty="0" err="1" smtClean="0">
                <a:solidFill>
                  <a:schemeClr val="bg1"/>
                </a:solidFill>
              </a:rPr>
              <a:t>Kobelco</a:t>
            </a:r>
            <a:r>
              <a:rPr lang="en-GB" sz="3200" dirty="0" smtClean="0">
                <a:solidFill>
                  <a:schemeClr val="bg1"/>
                </a:solidFill>
              </a:rPr>
              <a:t> </a:t>
            </a:r>
            <a:r>
              <a:rPr lang="en-GB" sz="3200" dirty="0" smtClean="0">
                <a:solidFill>
                  <a:schemeClr val="bg1"/>
                </a:solidFill>
              </a:rPr>
              <a:t>Welding LTD.</a:t>
            </a:r>
          </a:p>
          <a:p>
            <a:pPr>
              <a:lnSpc>
                <a:spcPct val="150000"/>
              </a:lnSpc>
              <a:buFont typeface="Wingdings" pitchFamily="2" charset="2"/>
              <a:buChar char="Ø"/>
            </a:pPr>
            <a:r>
              <a:rPr lang="en-GB" sz="3200" dirty="0" err="1" smtClean="0">
                <a:solidFill>
                  <a:schemeClr val="bg1"/>
                </a:solidFill>
              </a:rPr>
              <a:t>Extendido</a:t>
            </a:r>
            <a:r>
              <a:rPr lang="en-GB" sz="3200" dirty="0" smtClean="0">
                <a:solidFill>
                  <a:schemeClr val="bg1"/>
                </a:solidFill>
              </a:rPr>
              <a:t> </a:t>
            </a:r>
            <a:r>
              <a:rPr lang="en-GB" sz="3200" dirty="0" smtClean="0">
                <a:solidFill>
                  <a:schemeClr val="bg1"/>
                </a:solidFill>
              </a:rPr>
              <a:t>e</a:t>
            </a:r>
            <a:r>
              <a:rPr lang="en-GB" sz="3200" dirty="0" smtClean="0">
                <a:solidFill>
                  <a:schemeClr val="bg1"/>
                </a:solidFill>
              </a:rPr>
              <a:t>n </a:t>
            </a:r>
            <a:r>
              <a:rPr lang="en-GB" sz="3200" dirty="0" smtClean="0">
                <a:solidFill>
                  <a:schemeClr val="bg1"/>
                </a:solidFill>
              </a:rPr>
              <a:t>2006</a:t>
            </a:r>
          </a:p>
          <a:p>
            <a:pPr>
              <a:lnSpc>
                <a:spcPct val="150000"/>
              </a:lnSpc>
              <a:buFont typeface="Wingdings" pitchFamily="2" charset="2"/>
              <a:buChar char="Ø"/>
            </a:pPr>
            <a:r>
              <a:rPr lang="en-GB" sz="3200" dirty="0" err="1" smtClean="0">
                <a:solidFill>
                  <a:schemeClr val="bg1"/>
                </a:solidFill>
              </a:rPr>
              <a:t>Manufacturas</a:t>
            </a:r>
            <a:r>
              <a:rPr lang="en-GB" sz="3200" dirty="0" smtClean="0">
                <a:solidFill>
                  <a:schemeClr val="bg1"/>
                </a:solidFill>
              </a:rPr>
              <a:t> MS </a:t>
            </a:r>
            <a:r>
              <a:rPr lang="en-GB" sz="3200" dirty="0" smtClean="0">
                <a:solidFill>
                  <a:schemeClr val="bg1"/>
                </a:solidFill>
              </a:rPr>
              <a:t>&amp; SS </a:t>
            </a:r>
            <a:r>
              <a:rPr lang="en-GB" sz="3200" dirty="0" smtClean="0">
                <a:solidFill>
                  <a:schemeClr val="bg1"/>
                </a:solidFill>
              </a:rPr>
              <a:t>FCW</a:t>
            </a:r>
          </a:p>
          <a:p>
            <a:pPr>
              <a:lnSpc>
                <a:spcPct val="150000"/>
              </a:lnSpc>
              <a:buFont typeface="Wingdings" pitchFamily="2" charset="2"/>
              <a:buChar char="Ø"/>
            </a:pPr>
            <a:r>
              <a:rPr lang="en-GB" sz="3200" dirty="0" err="1" smtClean="0">
                <a:solidFill>
                  <a:schemeClr val="bg1"/>
                </a:solidFill>
              </a:rPr>
              <a:t>Integracion</a:t>
            </a:r>
            <a:r>
              <a:rPr lang="en-GB" sz="3200" dirty="0" smtClean="0">
                <a:solidFill>
                  <a:schemeClr val="bg1"/>
                </a:solidFill>
              </a:rPr>
              <a:t> de </a:t>
            </a:r>
            <a:r>
              <a:rPr lang="en-GB" sz="3200" dirty="0" err="1" smtClean="0">
                <a:solidFill>
                  <a:schemeClr val="bg1"/>
                </a:solidFill>
              </a:rPr>
              <a:t>las</a:t>
            </a:r>
            <a:r>
              <a:rPr lang="en-GB" sz="3200" dirty="0" smtClean="0">
                <a:solidFill>
                  <a:schemeClr val="bg1"/>
                </a:solidFill>
              </a:rPr>
              <a:t> </a:t>
            </a:r>
            <a:r>
              <a:rPr lang="en-GB" sz="3200" dirty="0" err="1" smtClean="0">
                <a:solidFill>
                  <a:schemeClr val="bg1"/>
                </a:solidFill>
              </a:rPr>
              <a:t>operaciones</a:t>
            </a:r>
            <a:r>
              <a:rPr lang="en-GB" sz="3200" dirty="0" smtClean="0">
                <a:solidFill>
                  <a:schemeClr val="bg1"/>
                </a:solidFill>
              </a:rPr>
              <a:t> de </a:t>
            </a:r>
            <a:r>
              <a:rPr lang="en-GB" sz="3200" dirty="0" err="1" smtClean="0">
                <a:solidFill>
                  <a:schemeClr val="bg1"/>
                </a:solidFill>
              </a:rPr>
              <a:t>fabricacion</a:t>
            </a:r>
            <a:r>
              <a:rPr lang="en-GB" sz="3200" dirty="0" smtClean="0">
                <a:solidFill>
                  <a:schemeClr val="bg1"/>
                </a:solidFill>
              </a:rPr>
              <a:t>, </a:t>
            </a:r>
            <a:r>
              <a:rPr lang="en-GB" sz="3200" dirty="0" err="1" smtClean="0">
                <a:solidFill>
                  <a:schemeClr val="bg1"/>
                </a:solidFill>
              </a:rPr>
              <a:t>almacenamiento</a:t>
            </a:r>
            <a:r>
              <a:rPr lang="en-GB" sz="3200" dirty="0" smtClean="0">
                <a:solidFill>
                  <a:schemeClr val="bg1"/>
                </a:solidFill>
              </a:rPr>
              <a:t>, </a:t>
            </a:r>
            <a:r>
              <a:rPr lang="en-GB" sz="3200" dirty="0" err="1" smtClean="0">
                <a:solidFill>
                  <a:schemeClr val="bg1"/>
                </a:solidFill>
              </a:rPr>
              <a:t>clientes</a:t>
            </a:r>
            <a:r>
              <a:rPr lang="en-GB" sz="3200" dirty="0" smtClean="0">
                <a:solidFill>
                  <a:schemeClr val="bg1"/>
                </a:solidFill>
              </a:rPr>
              <a:t> y </a:t>
            </a:r>
            <a:r>
              <a:rPr lang="en-GB" sz="3200" dirty="0" err="1" smtClean="0">
                <a:solidFill>
                  <a:schemeClr val="bg1"/>
                </a:solidFill>
              </a:rPr>
              <a:t>soporte</a:t>
            </a:r>
            <a:r>
              <a:rPr lang="en-GB" sz="3200" dirty="0" smtClean="0">
                <a:solidFill>
                  <a:schemeClr val="bg1"/>
                </a:solidFill>
              </a:rPr>
              <a:t> </a:t>
            </a:r>
            <a:r>
              <a:rPr lang="en-GB" sz="3200" dirty="0" err="1" smtClean="0">
                <a:solidFill>
                  <a:schemeClr val="bg1"/>
                </a:solidFill>
              </a:rPr>
              <a:t>tecnico</a:t>
            </a:r>
            <a:r>
              <a:rPr lang="en-GB" sz="3200" dirty="0" smtClean="0">
                <a:solidFill>
                  <a:schemeClr val="bg1"/>
                </a:solidFill>
              </a:rPr>
              <a:t>.</a:t>
            </a:r>
          </a:p>
        </p:txBody>
      </p:sp>
      <p:sp>
        <p:nvSpPr>
          <p:cNvPr id="9" name="textruta 8"/>
          <p:cNvSpPr txBox="1"/>
          <p:nvPr/>
        </p:nvSpPr>
        <p:spPr>
          <a:xfrm>
            <a:off x="0" y="357166"/>
            <a:ext cx="9144000" cy="1446550"/>
          </a:xfrm>
          <a:prstGeom prst="rect">
            <a:avLst/>
          </a:prstGeom>
          <a:noFill/>
        </p:spPr>
        <p:txBody>
          <a:bodyPr wrap="square" rtlCol="0">
            <a:spAutoFit/>
          </a:bodyPr>
          <a:lstStyle/>
          <a:p>
            <a:pPr algn="ctr"/>
            <a:r>
              <a:rPr lang="en-GB" sz="4400" b="1" spc="-100" dirty="0" smtClean="0">
                <a:solidFill>
                  <a:schemeClr val="accent1">
                    <a:lumMod val="75000"/>
                  </a:schemeClr>
                </a:solidFill>
                <a:latin typeface="Arial" pitchFamily="34" charset="0"/>
                <a:cs typeface="Arial" pitchFamily="34" charset="0"/>
              </a:rPr>
              <a:t>KOBELCO WELDING</a:t>
            </a:r>
          </a:p>
          <a:p>
            <a:pPr algn="ctr"/>
            <a:r>
              <a:rPr lang="en-GB" sz="4400" b="1" spc="-100" dirty="0" smtClean="0">
                <a:solidFill>
                  <a:schemeClr val="accent1">
                    <a:lumMod val="75000"/>
                  </a:schemeClr>
                </a:solidFill>
                <a:latin typeface="Arial" pitchFamily="34" charset="0"/>
                <a:cs typeface="Arial" pitchFamily="34" charset="0"/>
              </a:rPr>
              <a:t>OF EUROPÉ,  KWE</a:t>
            </a:r>
            <a:endParaRPr lang="en-GB" sz="4400" b="1" spc="-100" dirty="0">
              <a:solidFill>
                <a:schemeClr val="accent1">
                  <a:lumMod val="75000"/>
                </a:schemeClr>
              </a:solidFill>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1500166" y="500041"/>
            <a:ext cx="6072230" cy="769441"/>
          </a:xfrm>
          <a:prstGeom prst="rect">
            <a:avLst/>
          </a:prstGeom>
          <a:noFill/>
        </p:spPr>
        <p:txBody>
          <a:bodyPr wrap="square" rtlCol="0">
            <a:spAutoFit/>
          </a:bodyPr>
          <a:lstStyle/>
          <a:p>
            <a:pPr algn="ctr"/>
            <a:r>
              <a:rPr lang="en-GB" sz="4400" b="1" dirty="0" smtClean="0">
                <a:solidFill>
                  <a:schemeClr val="accent1">
                    <a:lumMod val="75000"/>
                  </a:schemeClr>
                </a:solidFill>
              </a:rPr>
              <a:t>Product program, KWE</a:t>
            </a:r>
          </a:p>
        </p:txBody>
      </p:sp>
      <p:sp>
        <p:nvSpPr>
          <p:cNvPr id="8" name="textruta 7"/>
          <p:cNvSpPr txBox="1"/>
          <p:nvPr/>
        </p:nvSpPr>
        <p:spPr>
          <a:xfrm>
            <a:off x="857224" y="1571613"/>
            <a:ext cx="7715304" cy="4154984"/>
          </a:xfrm>
          <a:prstGeom prst="rect">
            <a:avLst/>
          </a:prstGeom>
          <a:noFill/>
        </p:spPr>
        <p:txBody>
          <a:bodyPr wrap="square" rtlCol="0">
            <a:spAutoFit/>
          </a:bodyPr>
          <a:lstStyle/>
          <a:p>
            <a:pPr>
              <a:lnSpc>
                <a:spcPct val="150000"/>
              </a:lnSpc>
              <a:buFont typeface="Wingdings" pitchFamily="2" charset="2"/>
              <a:buChar char="Ø"/>
            </a:pPr>
            <a:r>
              <a:rPr lang="en-GB" sz="3200" dirty="0" smtClean="0">
                <a:solidFill>
                  <a:schemeClr val="bg1"/>
                </a:solidFill>
              </a:rPr>
              <a:t>Strip based FCW for MS &amp; SS materials</a:t>
            </a:r>
          </a:p>
          <a:p>
            <a:pPr>
              <a:buFont typeface="Wingdings" pitchFamily="2" charset="2"/>
              <a:buChar char="Ø"/>
              <a:tabLst>
                <a:tab pos="363538" algn="l"/>
              </a:tabLst>
            </a:pPr>
            <a:r>
              <a:rPr lang="en-GB" sz="3200" dirty="0" smtClean="0">
                <a:solidFill>
                  <a:schemeClr val="bg1"/>
                </a:solidFill>
              </a:rPr>
              <a:t>Kobelco strip based products offers the 	ultimate characteristics for FCW:</a:t>
            </a:r>
          </a:p>
          <a:p>
            <a:pPr>
              <a:tabLst>
                <a:tab pos="363538" algn="l"/>
              </a:tabLst>
            </a:pPr>
            <a:endParaRPr lang="en-GB" sz="3200" dirty="0" smtClean="0">
              <a:solidFill>
                <a:schemeClr val="bg1"/>
              </a:solidFill>
            </a:endParaRPr>
          </a:p>
          <a:p>
            <a:pPr lvl="1">
              <a:buFont typeface="Wingdings" pitchFamily="2" charset="2"/>
              <a:buChar char="Ø"/>
            </a:pPr>
            <a:r>
              <a:rPr lang="en-GB" sz="2400" dirty="0" smtClean="0">
                <a:solidFill>
                  <a:schemeClr val="bg1"/>
                </a:solidFill>
              </a:rPr>
              <a:t>High deposition rate   =   Low manufacturing costs</a:t>
            </a:r>
          </a:p>
          <a:p>
            <a:pPr lvl="1">
              <a:buFont typeface="Wingdings" pitchFamily="2" charset="2"/>
              <a:buChar char="Ø"/>
            </a:pPr>
            <a:r>
              <a:rPr lang="en-GB" sz="2400" dirty="0" smtClean="0">
                <a:solidFill>
                  <a:schemeClr val="bg1"/>
                </a:solidFill>
              </a:rPr>
              <a:t>High current density   =   Low energy consumption</a:t>
            </a:r>
          </a:p>
          <a:p>
            <a:pPr lvl="1">
              <a:buFont typeface="Wingdings" pitchFamily="2" charset="2"/>
              <a:buChar char="Ø"/>
            </a:pPr>
            <a:r>
              <a:rPr lang="en-GB" sz="2400" dirty="0" smtClean="0">
                <a:solidFill>
                  <a:schemeClr val="bg1"/>
                </a:solidFill>
              </a:rPr>
              <a:t>Non-hygroscopic flux  =   No moisture pick up</a:t>
            </a:r>
          </a:p>
          <a:p>
            <a:pPr lvl="1">
              <a:buFont typeface="Wingdings" pitchFamily="2" charset="2"/>
              <a:buChar char="Ø"/>
            </a:pPr>
            <a:r>
              <a:rPr lang="en-GB" sz="2400" dirty="0" smtClean="0">
                <a:solidFill>
                  <a:schemeClr val="bg1"/>
                </a:solidFill>
              </a:rPr>
              <a:t>Stable quality                =   Reduced downtime</a:t>
            </a:r>
          </a:p>
          <a:p>
            <a:pPr lvl="1">
              <a:buFont typeface="Wingdings" pitchFamily="2" charset="2"/>
              <a:buChar char="Ø"/>
            </a:pPr>
            <a:r>
              <a:rPr lang="en-GB" sz="2400" dirty="0" smtClean="0">
                <a:solidFill>
                  <a:schemeClr val="bg1"/>
                </a:solidFill>
              </a:rPr>
              <a:t>Flexible operability      =   Reduced initial  time</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8" name="textruta 7"/>
          <p:cNvSpPr txBox="1"/>
          <p:nvPr/>
        </p:nvSpPr>
        <p:spPr>
          <a:xfrm>
            <a:off x="857224" y="2000241"/>
            <a:ext cx="7715304" cy="830997"/>
          </a:xfrm>
          <a:prstGeom prst="rect">
            <a:avLst/>
          </a:prstGeom>
          <a:noFill/>
        </p:spPr>
        <p:txBody>
          <a:bodyPr wrap="square" rtlCol="0">
            <a:spAutoFit/>
          </a:bodyPr>
          <a:lstStyle/>
          <a:p>
            <a:pPr>
              <a:lnSpc>
                <a:spcPct val="150000"/>
              </a:lnSpc>
              <a:buFont typeface="Wingdings" pitchFamily="2" charset="2"/>
              <a:buChar char="Ø"/>
            </a:pPr>
            <a:endParaRPr lang="sv-SE" sz="3200" dirty="0" smtClean="0">
              <a:solidFill>
                <a:schemeClr val="bg1"/>
              </a:solidFill>
            </a:endParaRPr>
          </a:p>
        </p:txBody>
      </p:sp>
      <p:sp>
        <p:nvSpPr>
          <p:cNvPr id="9" name="textruta 8"/>
          <p:cNvSpPr txBox="1"/>
          <p:nvPr/>
        </p:nvSpPr>
        <p:spPr>
          <a:xfrm>
            <a:off x="0" y="357166"/>
            <a:ext cx="9144000" cy="1446550"/>
          </a:xfrm>
          <a:prstGeom prst="rect">
            <a:avLst/>
          </a:prstGeom>
          <a:noFill/>
        </p:spPr>
        <p:txBody>
          <a:bodyPr wrap="square" rtlCol="0">
            <a:spAutoFit/>
          </a:bodyPr>
          <a:lstStyle/>
          <a:p>
            <a:pPr algn="ctr"/>
            <a:r>
              <a:rPr lang="en-GB" sz="4400" b="1" spc="-100" dirty="0" smtClean="0">
                <a:solidFill>
                  <a:schemeClr val="accent1">
                    <a:lumMod val="75000"/>
                  </a:schemeClr>
                </a:solidFill>
                <a:latin typeface="Arial" pitchFamily="34" charset="0"/>
                <a:cs typeface="Arial" pitchFamily="34" charset="0"/>
              </a:rPr>
              <a:t>KOBELCO WELDING</a:t>
            </a:r>
          </a:p>
          <a:p>
            <a:pPr algn="ctr"/>
            <a:r>
              <a:rPr lang="en-GB" sz="4400" b="1" spc="-100" dirty="0" smtClean="0">
                <a:solidFill>
                  <a:schemeClr val="accent1">
                    <a:lumMod val="75000"/>
                  </a:schemeClr>
                </a:solidFill>
                <a:latin typeface="Arial" pitchFamily="34" charset="0"/>
                <a:cs typeface="Arial" pitchFamily="34" charset="0"/>
              </a:rPr>
              <a:t>OF EUROPÉ,  KWE</a:t>
            </a:r>
            <a:endParaRPr lang="en-GB" sz="4400" b="1" spc="-100" dirty="0">
              <a:solidFill>
                <a:schemeClr val="accent1">
                  <a:lumMod val="75000"/>
                </a:schemeClr>
              </a:solidFill>
              <a:latin typeface="Arial" pitchFamily="34" charset="0"/>
              <a:cs typeface="Arial" pitchFamily="34" charset="0"/>
            </a:endParaRPr>
          </a:p>
        </p:txBody>
      </p:sp>
      <p:sp>
        <p:nvSpPr>
          <p:cNvPr id="10" name="textruta 9"/>
          <p:cNvSpPr txBox="1"/>
          <p:nvPr/>
        </p:nvSpPr>
        <p:spPr>
          <a:xfrm>
            <a:off x="285720" y="2000242"/>
            <a:ext cx="8643998" cy="646331"/>
          </a:xfrm>
          <a:prstGeom prst="rect">
            <a:avLst/>
          </a:prstGeom>
          <a:noFill/>
        </p:spPr>
        <p:txBody>
          <a:bodyPr wrap="square" rtlCol="0">
            <a:spAutoFit/>
          </a:bodyPr>
          <a:lstStyle/>
          <a:p>
            <a:pPr algn="ctr"/>
            <a:r>
              <a:rPr lang="en-GB" sz="3600" b="1" dirty="0" smtClean="0">
                <a:solidFill>
                  <a:schemeClr val="bg1"/>
                </a:solidFill>
              </a:rPr>
              <a:t>OUR CUSTOMER COMMITMENT:</a:t>
            </a:r>
          </a:p>
        </p:txBody>
      </p:sp>
      <p:pic>
        <p:nvPicPr>
          <p:cNvPr id="11" name="Bildobjekt 10" descr="QTQ.jpg"/>
          <p:cNvPicPr>
            <a:picLocks noChangeAspect="1"/>
          </p:cNvPicPr>
          <p:nvPr/>
        </p:nvPicPr>
        <p:blipFill>
          <a:blip r:embed="rId4" cstate="print">
            <a:lum/>
          </a:blip>
          <a:stretch>
            <a:fillRect/>
          </a:stretch>
        </p:blipFill>
        <p:spPr>
          <a:xfrm>
            <a:off x="714348" y="3000372"/>
            <a:ext cx="7692844" cy="2571768"/>
          </a:xfrm>
          <a:prstGeom prst="rect">
            <a:avLst/>
          </a:prstGeom>
          <a:effectLst>
            <a:glow rad="228600">
              <a:schemeClr val="tx1">
                <a:lumMod val="85000"/>
                <a:lumOff val="15000"/>
                <a:alpha val="40000"/>
              </a:schemeClr>
            </a:glow>
          </a:effec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1500166" y="500041"/>
            <a:ext cx="6072230" cy="707886"/>
          </a:xfrm>
          <a:prstGeom prst="rect">
            <a:avLst/>
          </a:prstGeom>
          <a:noFill/>
        </p:spPr>
        <p:txBody>
          <a:bodyPr wrap="square" rtlCol="0">
            <a:spAutoFit/>
          </a:bodyPr>
          <a:lstStyle/>
          <a:p>
            <a:pPr algn="ctr"/>
            <a:r>
              <a:rPr lang="en-GB" sz="4000" b="1" i="1" dirty="0" smtClean="0"/>
              <a:t>Q</a:t>
            </a:r>
            <a:r>
              <a:rPr lang="en-GB" sz="4000" b="1" dirty="0" smtClean="0">
                <a:solidFill>
                  <a:schemeClr val="accent1">
                    <a:lumMod val="75000"/>
                  </a:schemeClr>
                </a:solidFill>
              </a:rPr>
              <a:t>uality Products - </a:t>
            </a:r>
            <a:r>
              <a:rPr lang="en-GB" sz="4000" b="1" i="1" dirty="0" smtClean="0"/>
              <a:t>TQ</a:t>
            </a:r>
            <a:endParaRPr lang="en-GB" sz="4000" b="1" i="1" dirty="0"/>
          </a:p>
        </p:txBody>
      </p:sp>
      <p:sp>
        <p:nvSpPr>
          <p:cNvPr id="8" name="textruta 7"/>
          <p:cNvSpPr txBox="1"/>
          <p:nvPr/>
        </p:nvSpPr>
        <p:spPr>
          <a:xfrm>
            <a:off x="857224" y="1571612"/>
            <a:ext cx="7715304" cy="3785652"/>
          </a:xfrm>
          <a:prstGeom prst="rect">
            <a:avLst/>
          </a:prstGeom>
          <a:noFill/>
        </p:spPr>
        <p:txBody>
          <a:bodyPr wrap="square" rtlCol="0">
            <a:spAutoFit/>
          </a:bodyPr>
          <a:lstStyle/>
          <a:p>
            <a:pPr>
              <a:lnSpc>
                <a:spcPct val="150000"/>
              </a:lnSpc>
              <a:buFont typeface="Wingdings" pitchFamily="2" charset="2"/>
              <a:buChar char="Ø"/>
              <a:tabLst>
                <a:tab pos="363538" algn="l"/>
              </a:tabLst>
            </a:pPr>
            <a:r>
              <a:rPr lang="en-GB" sz="3200" dirty="0" smtClean="0">
                <a:solidFill>
                  <a:schemeClr val="bg1"/>
                </a:solidFill>
              </a:rPr>
              <a:t>Single source, same manufacturing 	equipment = Same Quality World Wide</a:t>
            </a:r>
          </a:p>
          <a:p>
            <a:pPr>
              <a:lnSpc>
                <a:spcPct val="150000"/>
              </a:lnSpc>
              <a:buFont typeface="Wingdings" pitchFamily="2" charset="2"/>
              <a:buChar char="Ø"/>
            </a:pPr>
            <a:r>
              <a:rPr lang="en-GB" sz="3200" dirty="0" smtClean="0">
                <a:solidFill>
                  <a:schemeClr val="bg1"/>
                </a:solidFill>
              </a:rPr>
              <a:t>Total traceability during manufacturing</a:t>
            </a:r>
          </a:p>
          <a:p>
            <a:pPr>
              <a:lnSpc>
                <a:spcPct val="150000"/>
              </a:lnSpc>
              <a:buFont typeface="Wingdings" pitchFamily="2" charset="2"/>
              <a:buChar char="Ø"/>
            </a:pPr>
            <a:r>
              <a:rPr lang="en-GB" sz="3200" dirty="0" smtClean="0">
                <a:solidFill>
                  <a:schemeClr val="bg1"/>
                </a:solidFill>
              </a:rPr>
              <a:t>All batches tested prior to delivery</a:t>
            </a:r>
          </a:p>
          <a:p>
            <a:pPr>
              <a:lnSpc>
                <a:spcPct val="150000"/>
              </a:lnSpc>
              <a:buFont typeface="Wingdings" pitchFamily="2" charset="2"/>
              <a:buChar char="Ø"/>
            </a:pPr>
            <a:r>
              <a:rPr lang="en-GB" sz="3200" dirty="0" smtClean="0">
                <a:solidFill>
                  <a:schemeClr val="bg1"/>
                </a:solidFill>
              </a:rPr>
              <a:t>IC issued for all batches</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1500166" y="500041"/>
            <a:ext cx="6072230" cy="707886"/>
          </a:xfrm>
          <a:prstGeom prst="rect">
            <a:avLst/>
          </a:prstGeom>
          <a:noFill/>
        </p:spPr>
        <p:txBody>
          <a:bodyPr wrap="square" rtlCol="0">
            <a:spAutoFit/>
          </a:bodyPr>
          <a:lstStyle/>
          <a:p>
            <a:pPr algn="ctr"/>
            <a:r>
              <a:rPr lang="en-GB" sz="4000" b="1" i="1" dirty="0" smtClean="0"/>
              <a:t>Q</a:t>
            </a:r>
            <a:r>
              <a:rPr lang="en-GB" sz="4000" b="1" dirty="0" smtClean="0">
                <a:solidFill>
                  <a:schemeClr val="bg1"/>
                </a:solidFill>
              </a:rPr>
              <a:t> </a:t>
            </a:r>
            <a:r>
              <a:rPr lang="en-GB" sz="4000" b="1" dirty="0" smtClean="0">
                <a:solidFill>
                  <a:schemeClr val="accent1">
                    <a:lumMod val="75000"/>
                  </a:schemeClr>
                </a:solidFill>
              </a:rPr>
              <a:t>-</a:t>
            </a:r>
            <a:r>
              <a:rPr lang="en-GB" sz="4000" b="1" dirty="0" smtClean="0">
                <a:solidFill>
                  <a:schemeClr val="bg1"/>
                </a:solidFill>
              </a:rPr>
              <a:t> </a:t>
            </a:r>
            <a:r>
              <a:rPr lang="en-GB" sz="4000" b="1" i="1" dirty="0" smtClean="0"/>
              <a:t>T</a:t>
            </a:r>
            <a:r>
              <a:rPr lang="en-GB" sz="4000" b="1" dirty="0" smtClean="0">
                <a:solidFill>
                  <a:schemeClr val="accent1">
                    <a:lumMod val="75000"/>
                  </a:schemeClr>
                </a:solidFill>
              </a:rPr>
              <a:t>echnical</a:t>
            </a:r>
            <a:r>
              <a:rPr lang="en-GB" sz="4000" b="1" dirty="0" smtClean="0">
                <a:solidFill>
                  <a:schemeClr val="bg1"/>
                </a:solidFill>
              </a:rPr>
              <a:t> </a:t>
            </a:r>
            <a:r>
              <a:rPr lang="en-GB" sz="4000" b="1" dirty="0" smtClean="0">
                <a:solidFill>
                  <a:schemeClr val="accent1">
                    <a:lumMod val="75000"/>
                  </a:schemeClr>
                </a:solidFill>
              </a:rPr>
              <a:t>Support - </a:t>
            </a:r>
            <a:r>
              <a:rPr lang="en-GB" sz="4000" b="1" i="1" dirty="0" smtClean="0"/>
              <a:t>Q</a:t>
            </a:r>
            <a:endParaRPr lang="en-GB" sz="4000" b="1" i="1" dirty="0"/>
          </a:p>
        </p:txBody>
      </p:sp>
      <p:sp>
        <p:nvSpPr>
          <p:cNvPr id="8" name="textruta 7"/>
          <p:cNvSpPr txBox="1"/>
          <p:nvPr/>
        </p:nvSpPr>
        <p:spPr>
          <a:xfrm>
            <a:off x="857224" y="1571612"/>
            <a:ext cx="7715304" cy="3785652"/>
          </a:xfrm>
          <a:prstGeom prst="rect">
            <a:avLst/>
          </a:prstGeom>
          <a:noFill/>
        </p:spPr>
        <p:txBody>
          <a:bodyPr wrap="square" rtlCol="0">
            <a:spAutoFit/>
          </a:bodyPr>
          <a:lstStyle/>
          <a:p>
            <a:pPr>
              <a:lnSpc>
                <a:spcPct val="150000"/>
              </a:lnSpc>
              <a:buFont typeface="Wingdings" pitchFamily="2" charset="2"/>
              <a:buChar char="Ø"/>
            </a:pPr>
            <a:r>
              <a:rPr lang="en-GB" sz="3200" dirty="0" smtClean="0">
                <a:solidFill>
                  <a:schemeClr val="bg1"/>
                </a:solidFill>
              </a:rPr>
              <a:t>Material, application, solution support</a:t>
            </a:r>
          </a:p>
          <a:p>
            <a:pPr>
              <a:lnSpc>
                <a:spcPct val="150000"/>
              </a:lnSpc>
              <a:buFont typeface="Wingdings" pitchFamily="2" charset="2"/>
              <a:buChar char="Ø"/>
            </a:pPr>
            <a:r>
              <a:rPr lang="en-GB" sz="3200" dirty="0" smtClean="0">
                <a:solidFill>
                  <a:schemeClr val="bg1"/>
                </a:solidFill>
              </a:rPr>
              <a:t>Hands on support</a:t>
            </a:r>
          </a:p>
          <a:p>
            <a:pPr>
              <a:lnSpc>
                <a:spcPct val="150000"/>
              </a:lnSpc>
              <a:buFont typeface="Wingdings" pitchFamily="2" charset="2"/>
              <a:buChar char="Ø"/>
            </a:pPr>
            <a:r>
              <a:rPr lang="en-GB" sz="3200" dirty="0" smtClean="0">
                <a:solidFill>
                  <a:schemeClr val="bg1"/>
                </a:solidFill>
              </a:rPr>
              <a:t>Customer initiated development</a:t>
            </a:r>
          </a:p>
          <a:p>
            <a:pPr>
              <a:lnSpc>
                <a:spcPct val="150000"/>
              </a:lnSpc>
              <a:buFont typeface="Wingdings" pitchFamily="2" charset="2"/>
              <a:buChar char="Ø"/>
            </a:pPr>
            <a:r>
              <a:rPr lang="en-GB" sz="3200" dirty="0" smtClean="0">
                <a:solidFill>
                  <a:schemeClr val="bg1"/>
                </a:solidFill>
              </a:rPr>
              <a:t>World wide experience within all segments</a:t>
            </a:r>
          </a:p>
          <a:p>
            <a:pPr>
              <a:lnSpc>
                <a:spcPct val="150000"/>
              </a:lnSpc>
              <a:buFont typeface="Wingdings" pitchFamily="2" charset="2"/>
              <a:buChar char="Ø"/>
            </a:pPr>
            <a:r>
              <a:rPr lang="en-GB" sz="3200" dirty="0" smtClean="0">
                <a:solidFill>
                  <a:schemeClr val="bg1"/>
                </a:solidFill>
              </a:rPr>
              <a:t>From consumables to total solutions</a:t>
            </a: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1500166" y="500041"/>
            <a:ext cx="6072230" cy="707886"/>
          </a:xfrm>
          <a:prstGeom prst="rect">
            <a:avLst/>
          </a:prstGeom>
          <a:noFill/>
        </p:spPr>
        <p:txBody>
          <a:bodyPr wrap="square" rtlCol="0">
            <a:spAutoFit/>
          </a:bodyPr>
          <a:lstStyle/>
          <a:p>
            <a:pPr algn="ctr"/>
            <a:r>
              <a:rPr lang="en-GB" sz="4000" b="1" i="1" dirty="0" smtClean="0"/>
              <a:t>QT</a:t>
            </a:r>
            <a:r>
              <a:rPr lang="en-GB" sz="4000" b="1" dirty="0" smtClean="0">
                <a:solidFill>
                  <a:schemeClr val="bg1"/>
                </a:solidFill>
              </a:rPr>
              <a:t> </a:t>
            </a:r>
            <a:r>
              <a:rPr lang="en-GB" sz="4000" b="1" dirty="0" smtClean="0">
                <a:solidFill>
                  <a:schemeClr val="accent1">
                    <a:lumMod val="75000"/>
                  </a:schemeClr>
                </a:solidFill>
              </a:rPr>
              <a:t>-</a:t>
            </a:r>
            <a:r>
              <a:rPr lang="en-GB" sz="4000" b="1" dirty="0" smtClean="0">
                <a:solidFill>
                  <a:schemeClr val="bg1"/>
                </a:solidFill>
              </a:rPr>
              <a:t> </a:t>
            </a:r>
            <a:r>
              <a:rPr lang="en-GB" sz="4000" b="1" i="1" dirty="0" smtClean="0"/>
              <a:t>Q</a:t>
            </a:r>
            <a:r>
              <a:rPr lang="en-GB" sz="4000" b="1" dirty="0" smtClean="0">
                <a:solidFill>
                  <a:schemeClr val="accent1">
                    <a:lumMod val="75000"/>
                  </a:schemeClr>
                </a:solidFill>
              </a:rPr>
              <a:t>uick Delivery</a:t>
            </a:r>
          </a:p>
        </p:txBody>
      </p:sp>
      <p:sp>
        <p:nvSpPr>
          <p:cNvPr id="8" name="textruta 7"/>
          <p:cNvSpPr txBox="1"/>
          <p:nvPr/>
        </p:nvSpPr>
        <p:spPr>
          <a:xfrm>
            <a:off x="857224" y="1571612"/>
            <a:ext cx="7715304" cy="3785652"/>
          </a:xfrm>
          <a:prstGeom prst="rect">
            <a:avLst/>
          </a:prstGeom>
          <a:noFill/>
        </p:spPr>
        <p:txBody>
          <a:bodyPr wrap="square" rtlCol="0">
            <a:spAutoFit/>
          </a:bodyPr>
          <a:lstStyle/>
          <a:p>
            <a:pPr>
              <a:lnSpc>
                <a:spcPct val="150000"/>
              </a:lnSpc>
              <a:buFont typeface="Wingdings" pitchFamily="2" charset="2"/>
              <a:buChar char="Ø"/>
            </a:pPr>
            <a:r>
              <a:rPr lang="en-GB" sz="3200" dirty="0" smtClean="0">
                <a:solidFill>
                  <a:schemeClr val="bg1"/>
                </a:solidFill>
              </a:rPr>
              <a:t>Material stocked in Holland</a:t>
            </a:r>
          </a:p>
          <a:p>
            <a:pPr>
              <a:lnSpc>
                <a:spcPct val="150000"/>
              </a:lnSpc>
              <a:buFont typeface="Wingdings" pitchFamily="2" charset="2"/>
              <a:buChar char="Ø"/>
            </a:pPr>
            <a:r>
              <a:rPr lang="en-GB" sz="3200" dirty="0" smtClean="0">
                <a:solidFill>
                  <a:schemeClr val="bg1"/>
                </a:solidFill>
              </a:rPr>
              <a:t>Delivery time = Transportation time</a:t>
            </a:r>
          </a:p>
          <a:p>
            <a:pPr>
              <a:lnSpc>
                <a:spcPct val="150000"/>
              </a:lnSpc>
              <a:buFont typeface="Wingdings" pitchFamily="2" charset="2"/>
              <a:buChar char="Ø"/>
            </a:pPr>
            <a:r>
              <a:rPr lang="en-GB" sz="3200" dirty="0" smtClean="0">
                <a:solidFill>
                  <a:schemeClr val="bg1"/>
                </a:solidFill>
              </a:rPr>
              <a:t>Flexible manufacturing</a:t>
            </a:r>
          </a:p>
          <a:p>
            <a:pPr>
              <a:lnSpc>
                <a:spcPct val="150000"/>
              </a:lnSpc>
              <a:buFont typeface="Wingdings" pitchFamily="2" charset="2"/>
              <a:buChar char="Ø"/>
            </a:pPr>
            <a:r>
              <a:rPr lang="en-GB" sz="3200" dirty="0" smtClean="0">
                <a:solidFill>
                  <a:schemeClr val="bg1"/>
                </a:solidFill>
              </a:rPr>
              <a:t>Integrated customer support</a:t>
            </a:r>
          </a:p>
          <a:p>
            <a:pPr>
              <a:lnSpc>
                <a:spcPct val="150000"/>
              </a:lnSpc>
              <a:buFont typeface="Wingdings" pitchFamily="2" charset="2"/>
              <a:buChar char="Ø"/>
            </a:pPr>
            <a:r>
              <a:rPr lang="en-GB" sz="3200" dirty="0" smtClean="0">
                <a:solidFill>
                  <a:schemeClr val="bg1"/>
                </a:solidFill>
              </a:rPr>
              <a:t>Well developed logistic partners</a:t>
            </a: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p:cNvSpPr>
            <a:spLocks noGrp="1"/>
          </p:cNvSpPr>
          <p:nvPr>
            <p:ph type="ctrTitle"/>
          </p:nvPr>
        </p:nvSpPr>
        <p:spPr/>
        <p:txBody>
          <a:bodyPr/>
          <a:lstStyle/>
          <a:p>
            <a:endParaRPr lang="sv-SE" dirty="0"/>
          </a:p>
        </p:txBody>
      </p:sp>
      <p:sp>
        <p:nvSpPr>
          <p:cNvPr id="3" name="Underrubrik 2"/>
          <p:cNvSpPr>
            <a:spLocks noGrp="1"/>
          </p:cNvSpPr>
          <p:nvPr>
            <p:ph type="subTitle" idx="1"/>
          </p:nvPr>
        </p:nvSpPr>
        <p:spPr/>
        <p:txBody>
          <a:bodyPr/>
          <a:lstStyle/>
          <a:p>
            <a:endParaRPr lang="sv-SE"/>
          </a:p>
        </p:txBody>
      </p:sp>
      <p:pic>
        <p:nvPicPr>
          <p:cNvPr id="4" name="Picture 2" descr="&#10;europa.jpg                                                     0010CF79Macintosh HD                   BB759C4F:"/>
          <p:cNvPicPr>
            <a:picLocks noChangeAspect="1" noChangeArrowheads="1"/>
          </p:cNvPicPr>
          <p:nvPr/>
        </p:nvPicPr>
        <p:blipFill>
          <a:blip r:embed="rId3" cstate="print"/>
          <a:srcRect/>
          <a:stretch>
            <a:fillRect/>
          </a:stretch>
        </p:blipFill>
        <p:spPr bwMode="auto">
          <a:xfrm>
            <a:off x="0" y="0"/>
            <a:ext cx="9144000" cy="6858000"/>
          </a:xfrm>
          <a:prstGeom prst="rect">
            <a:avLst/>
          </a:prstGeom>
          <a:noFill/>
        </p:spPr>
      </p:pic>
      <p:pic>
        <p:nvPicPr>
          <p:cNvPr id="5" name="Bildobjekt 4" descr="QTQ.jpg"/>
          <p:cNvPicPr>
            <a:picLocks noChangeAspect="1"/>
          </p:cNvPicPr>
          <p:nvPr/>
        </p:nvPicPr>
        <p:blipFill>
          <a:blip r:embed="rId4" cstate="print">
            <a:lum/>
          </a:blip>
          <a:stretch>
            <a:fillRect/>
          </a:stretch>
        </p:blipFill>
        <p:spPr>
          <a:xfrm>
            <a:off x="6929456" y="6000768"/>
            <a:ext cx="2052981" cy="686325"/>
          </a:xfrm>
          <a:prstGeom prst="rect">
            <a:avLst/>
          </a:prstGeom>
          <a:effectLst>
            <a:glow rad="228600">
              <a:schemeClr val="tx1">
                <a:lumMod val="85000"/>
                <a:lumOff val="15000"/>
                <a:alpha val="40000"/>
              </a:schemeClr>
            </a:glow>
          </a:effectLst>
        </p:spPr>
      </p:pic>
      <p:pic>
        <p:nvPicPr>
          <p:cNvPr id="6" name="Bildobjekt 5" descr="Kobelco logo 1.jpg"/>
          <p:cNvPicPr>
            <a:picLocks noChangeAspect="1"/>
          </p:cNvPicPr>
          <p:nvPr/>
        </p:nvPicPr>
        <p:blipFill>
          <a:blip r:embed="rId5" cstate="print">
            <a:clrChange>
              <a:clrFrom>
                <a:srgbClr val="FFFFFF"/>
              </a:clrFrom>
              <a:clrTo>
                <a:srgbClr val="FFFFFF">
                  <a:alpha val="0"/>
                </a:srgbClr>
              </a:clrTo>
            </a:clrChange>
          </a:blip>
          <a:stretch>
            <a:fillRect/>
          </a:stretch>
        </p:blipFill>
        <p:spPr>
          <a:xfrm>
            <a:off x="-428660" y="6013704"/>
            <a:ext cx="4286280" cy="844296"/>
          </a:xfrm>
          <a:prstGeom prst="rect">
            <a:avLst/>
          </a:prstGeom>
        </p:spPr>
      </p:pic>
      <p:sp>
        <p:nvSpPr>
          <p:cNvPr id="7" name="textruta 6"/>
          <p:cNvSpPr txBox="1"/>
          <p:nvPr/>
        </p:nvSpPr>
        <p:spPr>
          <a:xfrm>
            <a:off x="928662" y="500041"/>
            <a:ext cx="7072362" cy="707886"/>
          </a:xfrm>
          <a:prstGeom prst="rect">
            <a:avLst/>
          </a:prstGeom>
          <a:noFill/>
        </p:spPr>
        <p:txBody>
          <a:bodyPr wrap="square" rtlCol="0">
            <a:spAutoFit/>
          </a:bodyPr>
          <a:lstStyle/>
          <a:p>
            <a:pPr algn="ctr"/>
            <a:r>
              <a:rPr lang="en-GB" sz="4000" b="1" dirty="0" smtClean="0">
                <a:solidFill>
                  <a:schemeClr val="accent1">
                    <a:lumMod val="75000"/>
                  </a:schemeClr>
                </a:solidFill>
              </a:rPr>
              <a:t>Kobelco’s position Globally</a:t>
            </a:r>
          </a:p>
        </p:txBody>
      </p:sp>
      <p:sp>
        <p:nvSpPr>
          <p:cNvPr id="8" name="textruta 7"/>
          <p:cNvSpPr txBox="1"/>
          <p:nvPr/>
        </p:nvSpPr>
        <p:spPr>
          <a:xfrm>
            <a:off x="857224" y="1857364"/>
            <a:ext cx="7715304" cy="4524315"/>
          </a:xfrm>
          <a:prstGeom prst="rect">
            <a:avLst/>
          </a:prstGeom>
          <a:noFill/>
        </p:spPr>
        <p:txBody>
          <a:bodyPr wrap="square" rtlCol="0">
            <a:spAutoFit/>
          </a:bodyPr>
          <a:lstStyle/>
          <a:p>
            <a:pPr>
              <a:lnSpc>
                <a:spcPct val="150000"/>
              </a:lnSpc>
              <a:buFont typeface="Wingdings" pitchFamily="2" charset="2"/>
              <a:buChar char="Ø"/>
              <a:tabLst>
                <a:tab pos="363538" algn="l"/>
              </a:tabLst>
            </a:pPr>
            <a:r>
              <a:rPr lang="en-GB" sz="3200" dirty="0" smtClean="0">
                <a:solidFill>
                  <a:schemeClr val="bg1"/>
                </a:solidFill>
              </a:rPr>
              <a:t>Japan’s number one, and one of the 	leading suppliers in Asia</a:t>
            </a:r>
          </a:p>
          <a:p>
            <a:pPr>
              <a:lnSpc>
                <a:spcPct val="150000"/>
              </a:lnSpc>
              <a:buFont typeface="Wingdings" pitchFamily="2" charset="2"/>
              <a:buChar char="Ø"/>
            </a:pPr>
            <a:r>
              <a:rPr lang="en-GB" sz="3200" dirty="0" smtClean="0">
                <a:solidFill>
                  <a:schemeClr val="bg1"/>
                </a:solidFill>
              </a:rPr>
              <a:t>The largest FCW plant in the world, Ibaraki</a:t>
            </a:r>
          </a:p>
          <a:p>
            <a:pPr>
              <a:lnSpc>
                <a:spcPct val="150000"/>
              </a:lnSpc>
              <a:buFont typeface="Wingdings" pitchFamily="2" charset="2"/>
              <a:buChar char="Ø"/>
              <a:tabLst>
                <a:tab pos="363538" algn="l"/>
              </a:tabLst>
            </a:pPr>
            <a:r>
              <a:rPr lang="en-GB" sz="3200" dirty="0" smtClean="0">
                <a:solidFill>
                  <a:schemeClr val="bg1"/>
                </a:solidFill>
              </a:rPr>
              <a:t>Market leader in North America and  	in Europe for SS FCW</a:t>
            </a:r>
          </a:p>
          <a:p>
            <a:pPr>
              <a:lnSpc>
                <a:spcPct val="150000"/>
              </a:lnSpc>
              <a:buFont typeface="Wingdings" pitchFamily="2" charset="2"/>
              <a:buChar char="Ø"/>
            </a:pPr>
            <a:endParaRPr lang="sv-SE" sz="3200" dirty="0" smtClean="0">
              <a:solidFill>
                <a:schemeClr val="bg1"/>
              </a:solidFil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KWE-2">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KWE-2</Template>
  <TotalTime>963</TotalTime>
  <Words>1441</Words>
  <Application>Microsoft Office PowerPoint</Application>
  <PresentationFormat>Presentación en pantalla (4:3)</PresentationFormat>
  <Paragraphs>223</Paragraphs>
  <Slides>18</Slides>
  <Notes>18</Notes>
  <HiddenSlides>0</HiddenSlides>
  <MMClips>0</MMClips>
  <ScaleCrop>false</ScaleCrop>
  <HeadingPairs>
    <vt:vector size="4" baseType="variant">
      <vt:variant>
        <vt:lpstr>Tema</vt:lpstr>
      </vt:variant>
      <vt:variant>
        <vt:i4>1</vt:i4>
      </vt:variant>
      <vt:variant>
        <vt:lpstr>Títulos de diapositiva</vt:lpstr>
      </vt:variant>
      <vt:variant>
        <vt:i4>18</vt:i4>
      </vt:variant>
    </vt:vector>
  </HeadingPairs>
  <TitlesOfParts>
    <vt:vector size="19" baseType="lpstr">
      <vt:lpstr>KWE-2</vt:lpstr>
      <vt:lpstr>Diapositiva 1</vt:lpstr>
      <vt:lpstr>Diapositiva 2</vt:lpstr>
      <vt:lpstr>Diapositiva 3</vt:lpstr>
      <vt:lpstr>Diapositiva 4</vt:lpstr>
      <vt:lpstr>Diapositiva 5</vt:lpstr>
      <vt:lpstr>Diapositiva 6</vt:lpstr>
      <vt:lpstr>Diapositiva 7</vt:lpstr>
      <vt:lpstr>Diapositiva 8</vt:lpstr>
      <vt:lpstr>Diapositiva 9</vt:lpstr>
      <vt:lpstr>Diapositiva 10</vt:lpstr>
      <vt:lpstr>Diapositiva 11</vt:lpstr>
      <vt:lpstr>Diapositiva 12</vt:lpstr>
      <vt:lpstr>Diapositiva 13</vt:lpstr>
      <vt:lpstr>Diapositiva 14</vt:lpstr>
      <vt:lpstr>Diapositiva 15</vt:lpstr>
      <vt:lpstr>Diapositiva 16</vt:lpstr>
      <vt:lpstr>Diapositiva 17</vt:lpstr>
      <vt:lpstr>Diapositiva 18</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Bild 1</dc:title>
  <dc:creator>Jörn</dc:creator>
  <cp:lastModifiedBy>CAYE</cp:lastModifiedBy>
  <cp:revision>111</cp:revision>
  <dcterms:created xsi:type="dcterms:W3CDTF">2010-01-26T09:50:03Z</dcterms:created>
  <dcterms:modified xsi:type="dcterms:W3CDTF">2011-03-07T15:44:34Z</dcterms:modified>
</cp:coreProperties>
</file>